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7" r:id="rId2"/>
    <p:sldId id="364" r:id="rId3"/>
    <p:sldId id="256" r:id="rId4"/>
    <p:sldId id="268" r:id="rId5"/>
    <p:sldId id="258" r:id="rId6"/>
    <p:sldId id="262" r:id="rId7"/>
    <p:sldId id="355" r:id="rId8"/>
    <p:sldId id="356" r:id="rId9"/>
    <p:sldId id="357" r:id="rId10"/>
    <p:sldId id="353" r:id="rId11"/>
    <p:sldId id="266" r:id="rId12"/>
    <p:sldId id="349" r:id="rId13"/>
    <p:sldId id="354" r:id="rId14"/>
    <p:sldId id="272" r:id="rId15"/>
    <p:sldId id="365" r:id="rId16"/>
    <p:sldId id="267" r:id="rId17"/>
    <p:sldId id="273" r:id="rId18"/>
    <p:sldId id="261" r:id="rId19"/>
    <p:sldId id="358" r:id="rId20"/>
    <p:sldId id="260" r:id="rId21"/>
    <p:sldId id="363" r:id="rId22"/>
    <p:sldId id="269" r:id="rId23"/>
    <p:sldId id="371" r:id="rId24"/>
    <p:sldId id="366" r:id="rId25"/>
    <p:sldId id="264" r:id="rId26"/>
    <p:sldId id="368" r:id="rId27"/>
    <p:sldId id="369" r:id="rId28"/>
    <p:sldId id="370" r:id="rId29"/>
    <p:sldId id="373" r:id="rId30"/>
    <p:sldId id="382" r:id="rId31"/>
    <p:sldId id="377" r:id="rId32"/>
    <p:sldId id="390" r:id="rId33"/>
    <p:sldId id="375" r:id="rId34"/>
    <p:sldId id="379" r:id="rId35"/>
    <p:sldId id="378" r:id="rId36"/>
    <p:sldId id="367" r:id="rId37"/>
    <p:sldId id="385" r:id="rId38"/>
    <p:sldId id="380" r:id="rId39"/>
    <p:sldId id="372" r:id="rId40"/>
    <p:sldId id="386" r:id="rId41"/>
    <p:sldId id="387" r:id="rId42"/>
    <p:sldId id="396" r:id="rId43"/>
    <p:sldId id="397" r:id="rId44"/>
    <p:sldId id="388" r:id="rId45"/>
    <p:sldId id="391" r:id="rId46"/>
    <p:sldId id="392" r:id="rId47"/>
    <p:sldId id="393" r:id="rId48"/>
    <p:sldId id="394" r:id="rId49"/>
    <p:sldId id="395" r:id="rId50"/>
    <p:sldId id="376" r:id="rId51"/>
    <p:sldId id="383" r:id="rId52"/>
    <p:sldId id="374" r:id="rId53"/>
    <p:sldId id="26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24"/>
    <p:restoredTop sz="95037"/>
  </p:normalViewPr>
  <p:slideViewPr>
    <p:cSldViewPr snapToGrid="0" snapToObjects="1">
      <p:cViewPr varScale="1">
        <p:scale>
          <a:sx n="66" d="100"/>
          <a:sy n="66" d="100"/>
        </p:scale>
        <p:origin x="192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40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7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1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4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76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8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3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6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C7FE24A-F5C0-094D-85D6-996DC6640D03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E7D57AC-0B8B-DE4B-B1E8-1BB6318AB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eveloperpdak@gmail.com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lints.com/id/expert-class/your-starterkit-to-start-devops-from-scratch/E0DOq9WA" TargetMode="External"/><Relationship Id="rId4" Type="http://schemas.openxmlformats.org/officeDocument/2006/relationships/hyperlink" Target="https://jobrtc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ackbeltandre/monitoring" TargetMode="External"/><Relationship Id="rId2" Type="http://schemas.openxmlformats.org/officeDocument/2006/relationships/hyperlink" Target="https://github.com/blackbeltandre/devops_glint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 flipH="1">
            <a:off x="6947616" y="5425114"/>
            <a:ext cx="1477801" cy="2306646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Triangle 6"/>
          <p:cNvSpPr/>
          <p:nvPr/>
        </p:nvSpPr>
        <p:spPr>
          <a:xfrm flipH="1">
            <a:off x="7798279" y="-600771"/>
            <a:ext cx="4393721" cy="68580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50800" dir="15120000" algn="ctr" rotWithShape="0">
              <a:schemeClr val="bg2">
                <a:lumMod val="25000"/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ight Triangle 3"/>
          <p:cNvSpPr/>
          <p:nvPr/>
        </p:nvSpPr>
        <p:spPr>
          <a:xfrm flipH="1">
            <a:off x="7798278" y="0"/>
            <a:ext cx="4393721" cy="68580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50800" dir="15120000" algn="ctr" rotWithShape="0">
              <a:schemeClr val="bg2">
                <a:lumMod val="25000"/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ight Triangle 10"/>
          <p:cNvSpPr/>
          <p:nvPr/>
        </p:nvSpPr>
        <p:spPr>
          <a:xfrm flipH="1" flipV="1">
            <a:off x="5039360" y="-2"/>
            <a:ext cx="7152640" cy="6858002"/>
          </a:xfrm>
          <a:prstGeom prst="rtTriangl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  <a:alpha val="0"/>
                </a:schemeClr>
              </a:gs>
            </a:gsLst>
            <a:lin ang="1200000" scaled="0"/>
          </a:gradFill>
          <a:ln>
            <a:noFill/>
          </a:ln>
          <a:effectLst>
            <a:outerShdw blurRad="50800" dist="50800" dir="15120000" algn="ctr" rotWithShape="0">
              <a:schemeClr val="bg2">
                <a:lumMod val="25000"/>
                <a:alpha val="4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51D56E-BB02-4C9C-9ECB-245090192719}"/>
              </a:ext>
            </a:extLst>
          </p:cNvPr>
          <p:cNvSpPr/>
          <p:nvPr/>
        </p:nvSpPr>
        <p:spPr>
          <a:xfrm>
            <a:off x="420235" y="1148632"/>
            <a:ext cx="965201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ID" sz="48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5F3A8E-E47F-4244-9C68-ACB8CD8532F0}"/>
              </a:ext>
            </a:extLst>
          </p:cNvPr>
          <p:cNvSpPr/>
          <p:nvPr/>
        </p:nvSpPr>
        <p:spPr>
          <a:xfrm>
            <a:off x="327872" y="5891196"/>
            <a:ext cx="48773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D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Andreas </a:t>
            </a:r>
            <a:r>
              <a:rPr lang="en-ID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Sahabat</a:t>
            </a:r>
            <a:r>
              <a:rPr lang="en-ID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ID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Lumban</a:t>
            </a:r>
            <a:r>
              <a:rPr lang="en-ID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 Batu ,</a:t>
            </a:r>
            <a:r>
              <a:rPr lang="en-ID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S.Kom</a:t>
            </a:r>
            <a:r>
              <a:rPr lang="en-ID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, M.TI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92D7E73-A418-5344-9F97-C102BC09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499" y="3503539"/>
            <a:ext cx="4756448" cy="1820964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2C77B95F-D133-3944-AD04-3CA0A2FD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20" y="74918"/>
            <a:ext cx="5579721" cy="22799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650C7A-994C-A64B-9064-CB892C052A47}"/>
              </a:ext>
            </a:extLst>
          </p:cNvPr>
          <p:cNvSpPr txBox="1"/>
          <p:nvPr/>
        </p:nvSpPr>
        <p:spPr>
          <a:xfrm>
            <a:off x="1924560" y="2034437"/>
            <a:ext cx="899877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D" sz="3600" b="1" dirty="0"/>
              <a:t>Your </a:t>
            </a:r>
            <a:r>
              <a:rPr lang="en-ID" sz="3600" b="1" dirty="0" err="1"/>
              <a:t>Starterkit</a:t>
            </a:r>
            <a:r>
              <a:rPr lang="en-ID" sz="3600" b="1" dirty="0"/>
              <a:t> to Start DevOps From Scratch</a:t>
            </a:r>
          </a:p>
        </p:txBody>
      </p:sp>
      <p:pic>
        <p:nvPicPr>
          <p:cNvPr id="13" name="Picture 12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8B54468B-C36F-C447-BEEA-0513B825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249" y="3348173"/>
            <a:ext cx="3581400" cy="2120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B465E6-542A-544A-91FA-C407DDF1616D}"/>
              </a:ext>
            </a:extLst>
          </p:cNvPr>
          <p:cNvSpPr/>
          <p:nvPr/>
        </p:nvSpPr>
        <p:spPr>
          <a:xfrm>
            <a:off x="9995138" y="679804"/>
            <a:ext cx="150195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D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rbel" panose="020B0503020204020204" pitchFamily="34" charset="0"/>
              </a:rPr>
              <a:t>18 Dec ‘2021</a:t>
            </a:r>
          </a:p>
        </p:txBody>
      </p:sp>
    </p:spTree>
    <p:extLst>
      <p:ext uri="{BB962C8B-B14F-4D97-AF65-F5344CB8AC3E}">
        <p14:creationId xmlns:p14="http://schemas.microsoft.com/office/powerpoint/2010/main" val="33783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2C45C-29AC-5843-804F-1E1A1816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Vagrantfile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FD455-2296-5F42-AF39-70E35FE01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Vagrant.configure</a:t>
            </a:r>
            <a:r>
              <a:rPr lang="en-US" dirty="0"/>
              <a:t>("2") do |config|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config.vm.provision</a:t>
            </a:r>
            <a:r>
              <a:rPr lang="en-US" dirty="0"/>
              <a:t> "shell", inline: "apt-get update &amp;&amp; apt-get install -y  </a:t>
            </a:r>
            <a:r>
              <a:rPr lang="en-US" dirty="0" err="1"/>
              <a:t>docker.io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config.ssh.forward_agent</a:t>
            </a:r>
            <a:r>
              <a:rPr lang="en-US" dirty="0"/>
              <a:t> = true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config.ssh.insert_key</a:t>
            </a:r>
            <a:r>
              <a:rPr lang="en-US" dirty="0"/>
              <a:t> = false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config.vm.define</a:t>
            </a:r>
            <a:r>
              <a:rPr lang="en-US" dirty="0"/>
              <a:t> "master" do |master|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master.vm.box</a:t>
            </a:r>
            <a:r>
              <a:rPr lang="en-US" dirty="0"/>
              <a:t> = "ubuntu/xenial64"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master.vm.network</a:t>
            </a:r>
            <a:r>
              <a:rPr lang="en-US" dirty="0"/>
              <a:t> "private_network",</a:t>
            </a:r>
            <a:r>
              <a:rPr lang="en-US" dirty="0" err="1"/>
              <a:t>ip</a:t>
            </a:r>
            <a:r>
              <a:rPr lang="en-US" dirty="0"/>
              <a:t>: "192.168.100.3"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master.vm.provider</a:t>
            </a:r>
            <a:r>
              <a:rPr lang="en-US" dirty="0"/>
              <a:t> "</a:t>
            </a:r>
            <a:r>
              <a:rPr lang="en-US" dirty="0" err="1"/>
              <a:t>virtualbox</a:t>
            </a:r>
            <a:r>
              <a:rPr lang="en-US" dirty="0"/>
              <a:t>" do |v|</a:t>
            </a:r>
          </a:p>
          <a:p>
            <a:pPr marL="0" indent="0">
              <a:buNone/>
            </a:pPr>
            <a:r>
              <a:rPr lang="en-US" dirty="0"/>
              <a:t>        #</a:t>
            </a:r>
            <a:r>
              <a:rPr lang="en-US" dirty="0" err="1"/>
              <a:t>v.gui</a:t>
            </a:r>
            <a:r>
              <a:rPr lang="en-US" dirty="0"/>
              <a:t> = true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v.memory</a:t>
            </a:r>
            <a:r>
              <a:rPr lang="en-US" dirty="0"/>
              <a:t> = 2024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v.cpus</a:t>
            </a:r>
            <a:r>
              <a:rPr lang="en-US" dirty="0"/>
              <a:t> = 4</a:t>
            </a:r>
          </a:p>
          <a:p>
            <a:pPr marL="0" indent="0">
              <a:buNone/>
            </a:pPr>
            <a:r>
              <a:rPr lang="en-US" dirty="0"/>
              <a:t>    end</a:t>
            </a:r>
          </a:p>
          <a:p>
            <a:pPr marL="0" indent="0">
              <a:buNone/>
            </a:pPr>
            <a:r>
              <a:rPr lang="en-US" dirty="0"/>
              <a:t>  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config.vm.define</a:t>
            </a:r>
            <a:r>
              <a:rPr lang="en-US" dirty="0"/>
              <a:t> "worker" do |worker|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worker.vm.box</a:t>
            </a:r>
            <a:r>
              <a:rPr lang="en-US" dirty="0"/>
              <a:t> = "ubuntu/xenial64"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worker.vm.network</a:t>
            </a:r>
            <a:r>
              <a:rPr lang="en-US" dirty="0"/>
              <a:t> "private_network",</a:t>
            </a:r>
            <a:r>
              <a:rPr lang="en-US" dirty="0" err="1"/>
              <a:t>ip</a:t>
            </a:r>
            <a:r>
              <a:rPr lang="en-US" dirty="0"/>
              <a:t>: "192.168.100.4"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worker.vm.provider</a:t>
            </a:r>
            <a:r>
              <a:rPr lang="en-US" dirty="0"/>
              <a:t> "</a:t>
            </a:r>
            <a:r>
              <a:rPr lang="en-US" dirty="0" err="1"/>
              <a:t>virtualbox</a:t>
            </a:r>
            <a:r>
              <a:rPr lang="en-US" dirty="0"/>
              <a:t>" do |v|</a:t>
            </a:r>
          </a:p>
          <a:p>
            <a:pPr marL="0" indent="0">
              <a:buNone/>
            </a:pPr>
            <a:r>
              <a:rPr lang="en-US" dirty="0"/>
              <a:t>        #</a:t>
            </a:r>
            <a:r>
              <a:rPr lang="en-US" dirty="0" err="1"/>
              <a:t>v.gui</a:t>
            </a:r>
            <a:r>
              <a:rPr lang="en-US" dirty="0"/>
              <a:t> = true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v.memory</a:t>
            </a:r>
            <a:r>
              <a:rPr lang="en-US" dirty="0"/>
              <a:t> = 2024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v.cpus</a:t>
            </a:r>
            <a:r>
              <a:rPr lang="en-US" dirty="0"/>
              <a:t> = 2</a:t>
            </a:r>
          </a:p>
          <a:p>
            <a:pPr marL="0" indent="0">
              <a:buNone/>
            </a:pPr>
            <a:r>
              <a:rPr lang="en-US" dirty="0"/>
              <a:t>     end  </a:t>
            </a:r>
          </a:p>
          <a:p>
            <a:pPr marL="0" indent="0">
              <a:buNone/>
            </a:pPr>
            <a:r>
              <a:rPr lang="en-US" dirty="0"/>
              <a:t>  end</a:t>
            </a:r>
          </a:p>
          <a:p>
            <a:pPr marL="0" indent="0">
              <a:buNone/>
            </a:pPr>
            <a:r>
              <a:rPr lang="en-US" dirty="0"/>
              <a:t>end</a:t>
            </a:r>
          </a:p>
          <a:p>
            <a:pPr marL="0" indent="0">
              <a:buNone/>
            </a:pPr>
            <a:r>
              <a:rPr lang="en-US" dirty="0"/>
              <a:t># vagrant up --provider </a:t>
            </a:r>
            <a:r>
              <a:rPr lang="en-US" dirty="0" err="1"/>
              <a:t>virtualbox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1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70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Konfigurasi Vagrant 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52C1A0A-4D0C-C14B-8B05-AB7664654F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9" t="2390"/>
          <a:stretch/>
        </p:blipFill>
        <p:spPr>
          <a:xfrm>
            <a:off x="1300163" y="625033"/>
            <a:ext cx="6767392" cy="592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1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5A51-9705-654A-BFDC-F8F4D5DE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</a:t>
            </a:r>
            <a:r>
              <a:rPr lang="en-US" dirty="0" err="1"/>
              <a:t>sintax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13F29-9AE2-0749-848B-35D28E117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vagrant </a:t>
            </a:r>
            <a:r>
              <a:rPr lang="en-ID" dirty="0" err="1"/>
              <a:t>init</a:t>
            </a:r>
            <a:endParaRPr lang="en-ID" dirty="0"/>
          </a:p>
          <a:p>
            <a:r>
              <a:rPr lang="en-ID" dirty="0"/>
              <a:t>vagrant up --provider </a:t>
            </a:r>
            <a:r>
              <a:rPr lang="en-ID" dirty="0" err="1"/>
              <a:t>virtualbox</a:t>
            </a:r>
            <a:endParaRPr lang="en-ID" dirty="0"/>
          </a:p>
          <a:p>
            <a:r>
              <a:rPr lang="en-ID" dirty="0"/>
              <a:t>vagrant list</a:t>
            </a:r>
          </a:p>
          <a:p>
            <a:r>
              <a:rPr lang="en-ID" dirty="0"/>
              <a:t>vagrant </a:t>
            </a:r>
            <a:r>
              <a:rPr lang="en-ID" dirty="0" err="1"/>
              <a:t>ssh</a:t>
            </a:r>
            <a:r>
              <a:rPr lang="en-ID" dirty="0"/>
              <a:t> </a:t>
            </a:r>
            <a:r>
              <a:rPr lang="en-ID" dirty="0" err="1"/>
              <a:t>namanya</a:t>
            </a:r>
            <a:endParaRPr lang="en-ID" dirty="0"/>
          </a:p>
          <a:p>
            <a:r>
              <a:rPr lang="en-ID" dirty="0"/>
              <a:t>vagrant reload</a:t>
            </a:r>
          </a:p>
          <a:p>
            <a:r>
              <a:rPr lang="en-ID" dirty="0"/>
              <a:t>vagrant destroy</a:t>
            </a:r>
          </a:p>
        </p:txBody>
      </p:sp>
    </p:spTree>
    <p:extLst>
      <p:ext uri="{BB962C8B-B14F-4D97-AF65-F5344CB8AC3E}">
        <p14:creationId xmlns:p14="http://schemas.microsoft.com/office/powerpoint/2010/main" val="420313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415E-499D-0943-A5D9-B92BA0DA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Mac setting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5B52-D955-6E48-BA5C-F0A634EA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D" sz="1800" dirty="0">
                <a:solidFill>
                  <a:srgbClr val="FF0000"/>
                </a:solidFill>
              </a:rPr>
              <a:t>Go to settings =&gt; security &amp; privacy =&gt; general</a:t>
            </a:r>
          </a:p>
          <a:p>
            <a:pPr marL="0" indent="0">
              <a:buNone/>
            </a:pPr>
            <a:endParaRPr lang="en-ID" sz="1800" dirty="0"/>
          </a:p>
          <a:p>
            <a:endParaRPr lang="en-US" sz="1800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0AA9F6-2FE8-E148-9EE3-2E0B1FA4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7909"/>
            <a:ext cx="6315583" cy="4312121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1D7B28-5785-EC40-9EF8-D0EA4771F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348" y="2287909"/>
            <a:ext cx="6596314" cy="43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12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371600"/>
            <a:ext cx="8229600" cy="475488"/>
          </a:xfrm>
        </p:spPr>
        <p:txBody>
          <a:bodyPr>
            <a:normAutofit/>
          </a:bodyPr>
          <a:lstStyle/>
          <a:p>
            <a:r>
              <a:rPr lang="en-US" sz="2000" dirty="0"/>
              <a:t>Windows SETTING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35480"/>
            <a:ext cx="8229600" cy="1798320"/>
          </a:xfrm>
        </p:spPr>
        <p:txBody>
          <a:bodyPr>
            <a:normAutofit/>
          </a:bodyPr>
          <a:lstStyle/>
          <a:p>
            <a:r>
              <a:rPr lang="en-US" sz="2000" b="1" i="1" dirty="0"/>
              <a:t>Disable-</a:t>
            </a:r>
            <a:r>
              <a:rPr lang="en-US" sz="2000" b="1" i="1" dirty="0" err="1"/>
              <a:t>WindowsOptionalFeature</a:t>
            </a:r>
            <a:r>
              <a:rPr lang="en-US" sz="2000" b="1" i="1" dirty="0"/>
              <a:t> -Online -</a:t>
            </a:r>
            <a:r>
              <a:rPr lang="en-US" sz="2000" b="1" i="1" dirty="0" err="1"/>
              <a:t>FeatureName</a:t>
            </a:r>
            <a:r>
              <a:rPr lang="en-US" sz="2000" b="1" i="1" dirty="0"/>
              <a:t> Microsoft-Hyper-V-All</a:t>
            </a:r>
            <a:endParaRPr lang="en-US" sz="2000" dirty="0"/>
          </a:p>
          <a:p>
            <a:r>
              <a:rPr lang="en-US" sz="2000" b="1" i="1" dirty="0" err="1"/>
              <a:t>cmd</a:t>
            </a:r>
            <a:r>
              <a:rPr lang="en-US" sz="2000" b="1" i="1" dirty="0"/>
              <a:t> enable </a:t>
            </a:r>
            <a:r>
              <a:rPr lang="en-US" sz="2000" b="1" i="1" dirty="0" err="1"/>
              <a:t>vm</a:t>
            </a:r>
            <a:r>
              <a:rPr lang="en-US" sz="2000" b="1" i="1" dirty="0"/>
              <a:t> on windows : set VAGRANT_WSL_ENABLE_WINDOWS_ACCESS="1";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724ED-2BD2-D543-AF95-85824A87231F}"/>
              </a:ext>
            </a:extLst>
          </p:cNvPr>
          <p:cNvSpPr txBox="1"/>
          <p:nvPr/>
        </p:nvSpPr>
        <p:spPr>
          <a:xfrm>
            <a:off x="6765403" y="913876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Powershell</a:t>
            </a:r>
            <a:r>
              <a:rPr lang="en-US" sz="1800" dirty="0">
                <a:solidFill>
                  <a:srgbClr val="FF0000"/>
                </a:solidFill>
              </a:rPr>
              <a:t> -&gt;Run as administrator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7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19227-A1E5-3442-834C-8C10B2F5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Vagrant on Mac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35F3CB-E2B1-3A4A-9C59-9AC9D93A8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135" y="2120900"/>
            <a:ext cx="6482080" cy="4051300"/>
          </a:xfrm>
        </p:spPr>
      </p:pic>
    </p:spTree>
    <p:extLst>
      <p:ext uri="{BB962C8B-B14F-4D97-AF65-F5344CB8AC3E}">
        <p14:creationId xmlns:p14="http://schemas.microsoft.com/office/powerpoint/2010/main" val="359862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0"/>
            <a:ext cx="1752600" cy="304800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Vagrant ON WINDOWS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73085" b="91458"/>
          <a:stretch>
            <a:fillRect/>
          </a:stretch>
        </p:blipFill>
        <p:spPr bwMode="auto">
          <a:xfrm>
            <a:off x="1905000" y="1143000"/>
            <a:ext cx="3276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943600" y="1981200"/>
            <a:ext cx="2438400" cy="304800"/>
          </a:xfrm>
          <a:prstGeom prst="rect">
            <a:avLst/>
          </a:prstGeom>
        </p:spPr>
        <p:txBody>
          <a:bodyPr vert="horz" lIns="0" rIns="0" bIns="0" anchor="b">
            <a:normAutofit fontScale="97500"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Proses</a:t>
            </a: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create virtual server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r="56203" b="52459"/>
          <a:stretch>
            <a:fillRect/>
          </a:stretch>
        </p:blipFill>
        <p:spPr bwMode="auto">
          <a:xfrm>
            <a:off x="2133600" y="2362201"/>
            <a:ext cx="7315200" cy="3394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r="23635" b="46872"/>
          <a:stretch>
            <a:fillRect/>
          </a:stretch>
        </p:blipFill>
        <p:spPr bwMode="auto">
          <a:xfrm>
            <a:off x="2057401" y="1752600"/>
            <a:ext cx="829571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029200" y="1219200"/>
            <a:ext cx="2438400" cy="304800"/>
          </a:xfrm>
          <a:prstGeom prst="rect">
            <a:avLst/>
          </a:prstGeom>
        </p:spPr>
        <p:txBody>
          <a:bodyPr vert="horz" lIns="0" rIns="0" bIns="0" anchor="b">
            <a:normAutofit fontScale="97500" lnSpcReduction="10000"/>
          </a:bodyPr>
          <a:lstStyle/>
          <a:p>
            <a:pPr>
              <a:spcBef>
                <a:spcPct val="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List virtual server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2">
            <a:extLst>
              <a:ext uri="{FF2B5EF4-FFF2-40B4-BE49-F238E27FC236}">
                <a16:creationId xmlns:a16="http://schemas.microsoft.com/office/drawing/2014/main" id="{AB848502-951C-194A-962C-268E60DBB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34847" t="28622" r="26324" b="36022"/>
          <a:stretch>
            <a:fillRect/>
          </a:stretch>
        </p:blipFill>
        <p:spPr bwMode="auto">
          <a:xfrm>
            <a:off x="633999" y="1671621"/>
            <a:ext cx="6882269" cy="3525018"/>
          </a:xfrm>
          <a:prstGeom prst="rect">
            <a:avLst/>
          </a:prstGeom>
          <a:noFill/>
        </p:spPr>
      </p:pic>
      <p:sp>
        <p:nvSpPr>
          <p:cNvPr id="1029" name="Content Placeholder 2">
            <a:extLst>
              <a:ext uri="{FF2B5EF4-FFF2-40B4-BE49-F238E27FC236}">
                <a16:creationId xmlns:a16="http://schemas.microsoft.com/office/drawing/2014/main" id="{EFA899EE-5A63-2E46-BD1B-182521C5B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1600" dirty="0"/>
              <a:t>Oracle VM VirtualBox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lunak</a:t>
            </a:r>
            <a:r>
              <a:rPr lang="en-US" sz="1600" dirty="0"/>
              <a:t> </a:t>
            </a:r>
            <a:r>
              <a:rPr lang="en-US" sz="1600" dirty="0" err="1"/>
              <a:t>virtualisasi</a:t>
            </a:r>
            <a:r>
              <a:rPr lang="en-US" sz="1600" dirty="0"/>
              <a:t>,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mengeksekusi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"</a:t>
            </a:r>
            <a:r>
              <a:rPr lang="en-US" sz="1600" dirty="0" err="1"/>
              <a:t>tambahan</a:t>
            </a:r>
            <a:r>
              <a:rPr lang="en-US" sz="1600" dirty="0"/>
              <a:t>" di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"</a:t>
            </a:r>
            <a:r>
              <a:rPr lang="en-US" sz="1600" dirty="0" err="1"/>
              <a:t>utama</a:t>
            </a:r>
            <a:r>
              <a:rPr lang="en-US" sz="1600" dirty="0"/>
              <a:t>".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contoh</a:t>
            </a:r>
            <a:r>
              <a:rPr lang="en-US" sz="1600" dirty="0"/>
              <a:t>,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seseorang</a:t>
            </a:r>
            <a:r>
              <a:rPr lang="en-US" sz="1600" dirty="0"/>
              <a:t> </a:t>
            </a:r>
            <a:r>
              <a:rPr lang="en-US" sz="1600" dirty="0" err="1"/>
              <a:t>mempunyai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MS Windows yang </a:t>
            </a:r>
            <a:r>
              <a:rPr lang="en-US" sz="1600" dirty="0" err="1"/>
              <a:t>terpasang</a:t>
            </a:r>
            <a:r>
              <a:rPr lang="en-US" sz="1600" dirty="0"/>
              <a:t> di </a:t>
            </a:r>
            <a:r>
              <a:rPr lang="en-US" sz="1600" dirty="0" err="1"/>
              <a:t>komputernya</a:t>
            </a:r>
            <a:r>
              <a:rPr lang="en-US" sz="1600" dirty="0"/>
              <a:t>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seseorang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pula </a:t>
            </a:r>
            <a:r>
              <a:rPr lang="en-US" sz="1600" dirty="0" err="1"/>
              <a:t>menjalankan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lain yang </a:t>
            </a:r>
            <a:r>
              <a:rPr lang="en-US" sz="1600" dirty="0" err="1"/>
              <a:t>diinginkan</a:t>
            </a:r>
            <a:r>
              <a:rPr lang="en-US" sz="1600" dirty="0"/>
              <a:t> di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operasi</a:t>
            </a:r>
            <a:r>
              <a:rPr lang="en-US" sz="1600" dirty="0"/>
              <a:t> MS Window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35C2-0696-B845-ACA0-3669229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VirtualBox </a:t>
            </a:r>
            <a:r>
              <a:rPr lang="en-ID" dirty="0" err="1"/>
              <a:t>sebagai</a:t>
            </a:r>
            <a:r>
              <a:rPr lang="en-ID" dirty="0"/>
              <a:t> provider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747B4-7E28-1D40-A6AF-BC32DD580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VirtualBox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open source yang </a:t>
            </a:r>
            <a:r>
              <a:rPr lang="en-ID" dirty="0" err="1"/>
              <a:t>berkaitan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Virtualisasi</a:t>
            </a:r>
            <a:endParaRPr lang="en-ID" dirty="0"/>
          </a:p>
          <a:p>
            <a:r>
              <a:rPr lang="en-ID" dirty="0" err="1"/>
              <a:t>Virtualisasi</a:t>
            </a:r>
            <a:r>
              <a:rPr lang="en-ID" dirty="0"/>
              <a:t> yang </a:t>
            </a:r>
            <a:r>
              <a:rPr lang="en-ID" dirty="0" err="1"/>
              <a:t>dimaksud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virtual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independen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. </a:t>
            </a:r>
            <a:r>
              <a:rPr lang="en-ID" dirty="0" err="1"/>
              <a:t>Segala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hardware yang </a:t>
            </a:r>
            <a:r>
              <a:rPr lang="en-ID" dirty="0" err="1"/>
              <a:t>berkaitan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virtual </a:t>
            </a:r>
            <a:r>
              <a:rPr lang="en-ID" dirty="0" err="1"/>
              <a:t>semuanya</a:t>
            </a:r>
            <a:r>
              <a:rPr lang="en-ID" dirty="0"/>
              <a:t> </a:t>
            </a:r>
            <a:r>
              <a:rPr lang="en-ID" dirty="0" err="1"/>
              <a:t>disimulasikan</a:t>
            </a:r>
            <a:r>
              <a:rPr lang="en-ID" dirty="0"/>
              <a:t> oleh host pc.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keras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melebihi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aslinya</a:t>
            </a:r>
            <a:r>
              <a:rPr lang="en-ID" dirty="0"/>
              <a:t>.</a:t>
            </a:r>
          </a:p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VirtualBox,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seolah-olah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macam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macam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aslinya</a:t>
            </a:r>
            <a:r>
              <a:rPr lang="en-ID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D58D2C-D042-7C47-BE49-3203A9C52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0" y="437579"/>
            <a:ext cx="5571282" cy="50256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A06D33-AABA-AC43-8F48-E5A07A92F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838201"/>
            <a:ext cx="3810000" cy="2895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Praktisi</a:t>
            </a:r>
            <a:r>
              <a:rPr lang="en-US" dirty="0"/>
              <a:t> IT</a:t>
            </a:r>
          </a:p>
          <a:p>
            <a:r>
              <a:rPr lang="en-US" dirty="0"/>
              <a:t>X Lecturer </a:t>
            </a:r>
          </a:p>
          <a:p>
            <a:r>
              <a:rPr lang="en-US" dirty="0"/>
              <a:t>Google Facilitator Indonesia Android </a:t>
            </a:r>
            <a:r>
              <a:rPr lang="en-US" dirty="0" err="1"/>
              <a:t>Kejar</a:t>
            </a:r>
            <a:r>
              <a:rPr lang="en-US" dirty="0"/>
              <a:t> 3 Batch 4 ,Jakarta Area Intermediate Level</a:t>
            </a:r>
          </a:p>
          <a:p>
            <a:r>
              <a:rPr lang="en-US" dirty="0"/>
              <a:t>Speaker &amp; Trainer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379A3-509E-3041-98E1-2570BE8D7229}"/>
              </a:ext>
            </a:extLst>
          </p:cNvPr>
          <p:cNvSpPr txBox="1"/>
          <p:nvPr/>
        </p:nvSpPr>
        <p:spPr>
          <a:xfrm>
            <a:off x="6279265" y="468869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/>
              <a:t>Biografi</a:t>
            </a:r>
            <a:endParaRPr 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4717F-B7B5-9940-9E75-474BA41F12DD}"/>
              </a:ext>
            </a:extLst>
          </p:cNvPr>
          <p:cNvSpPr txBox="1"/>
          <p:nvPr/>
        </p:nvSpPr>
        <p:spPr>
          <a:xfrm>
            <a:off x="6400800" y="4027766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Contact &amp; Website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8908BE-43DD-964D-B4CB-6CB16C3B654A}"/>
              </a:ext>
            </a:extLst>
          </p:cNvPr>
          <p:cNvSpPr txBox="1">
            <a:spLocks/>
          </p:cNvSpPr>
          <p:nvPr/>
        </p:nvSpPr>
        <p:spPr>
          <a:xfrm>
            <a:off x="6400800" y="4691063"/>
            <a:ext cx="38100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Email : </a:t>
            </a:r>
            <a:r>
              <a:rPr lang="en-US" dirty="0">
                <a:hlinkClick r:id="rId3"/>
              </a:rPr>
              <a:t>developerpdak@gmail.com</a:t>
            </a: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:</a:t>
            </a:r>
            <a:br>
              <a:rPr lang="en-US" dirty="0">
                <a:solidFill>
                  <a:srgbClr val="CC99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solidFill>
                  <a:srgbClr val="CC99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https://jobrtc.com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2ED2C-3576-EA42-A940-6AF774792CBC}"/>
              </a:ext>
            </a:extLst>
          </p:cNvPr>
          <p:cNvSpPr txBox="1"/>
          <p:nvPr/>
        </p:nvSpPr>
        <p:spPr>
          <a:xfrm>
            <a:off x="393539" y="5696633"/>
            <a:ext cx="6250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https://glints.com/id/expert-class/your-starterkit-to-start-devops-from-scratch/E0DOq9WA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988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235" y="1543292"/>
            <a:ext cx="8229600" cy="3051857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sz="1200" dirty="0"/>
          </a:p>
          <a:p>
            <a:r>
              <a:rPr lang="en-US" sz="1200" dirty="0"/>
              <a:t>Project,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Github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mengatur</a:t>
            </a:r>
            <a:r>
              <a:rPr lang="en-US" sz="1200" dirty="0"/>
              <a:t> project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repositori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status</a:t>
            </a:r>
          </a:p>
          <a:p>
            <a:r>
              <a:rPr lang="en-US" sz="1200" dirty="0"/>
              <a:t>private dan public.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status private </a:t>
            </a:r>
            <a:r>
              <a:rPr lang="en-US" sz="1200" dirty="0" err="1"/>
              <a:t>maka</a:t>
            </a:r>
            <a:r>
              <a:rPr lang="en-US" sz="1200" dirty="0"/>
              <a:t> project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hanya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endParaRPr lang="en-US" sz="1200" dirty="0"/>
          </a:p>
          <a:p>
            <a:r>
              <a:rPr lang="en-US" sz="1200" dirty="0" err="1"/>
              <a:t>diubah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dilihat</a:t>
            </a:r>
            <a:r>
              <a:rPr lang="en-US" sz="1200" dirty="0"/>
              <a:t> </a:t>
            </a:r>
            <a:r>
              <a:rPr lang="en-US" sz="1200" dirty="0" err="1"/>
              <a:t>oleh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</a:t>
            </a:r>
            <a:r>
              <a:rPr lang="en-US" sz="1200" dirty="0" err="1"/>
              <a:t>pribadi</a:t>
            </a:r>
            <a:r>
              <a:rPr lang="en-US" sz="1200" dirty="0"/>
              <a:t>.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status public</a:t>
            </a:r>
          </a:p>
          <a:p>
            <a:r>
              <a:rPr lang="en-US" sz="1200" dirty="0" err="1"/>
              <a:t>maka</a:t>
            </a:r>
            <a:r>
              <a:rPr lang="en-US" sz="1200" dirty="0"/>
              <a:t> project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diubah</a:t>
            </a:r>
            <a:r>
              <a:rPr lang="en-US" sz="1200" dirty="0"/>
              <a:t>, </a:t>
            </a:r>
            <a:r>
              <a:rPr lang="en-US" sz="1200" dirty="0" err="1"/>
              <a:t>dilihat</a:t>
            </a:r>
            <a:r>
              <a:rPr lang="en-US" sz="1200" dirty="0"/>
              <a:t>,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diunduh</a:t>
            </a:r>
            <a:r>
              <a:rPr lang="en-US" sz="1200" dirty="0"/>
              <a:t> </a:t>
            </a:r>
            <a:r>
              <a:rPr lang="en-US" sz="1200" dirty="0" err="1"/>
              <a:t>oleh</a:t>
            </a:r>
            <a:r>
              <a:rPr lang="en-US" sz="1200" dirty="0"/>
              <a:t> </a:t>
            </a:r>
            <a:r>
              <a:rPr lang="en-US" sz="1200" dirty="0" err="1"/>
              <a:t>siapa</a:t>
            </a:r>
            <a:r>
              <a:rPr lang="en-US" sz="1200" dirty="0"/>
              <a:t> </a:t>
            </a:r>
            <a:r>
              <a:rPr lang="en-US" sz="1200" dirty="0" err="1"/>
              <a:t>saja</a:t>
            </a:r>
            <a:r>
              <a:rPr lang="en-US" sz="1200" dirty="0"/>
              <a:t> </a:t>
            </a:r>
            <a:r>
              <a:rPr lang="en-US" sz="1200" dirty="0" err="1"/>
              <a:t>oleh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endParaRPr lang="en-US" sz="1200" dirty="0"/>
          </a:p>
          <a:p>
            <a:r>
              <a:rPr lang="en-US" sz="1200" dirty="0" err="1"/>
              <a:t>Github</a:t>
            </a:r>
            <a:r>
              <a:rPr lang="en-US" sz="1200" dirty="0"/>
              <a:t>.</a:t>
            </a:r>
          </a:p>
          <a:p>
            <a:r>
              <a:rPr lang="en-US" sz="1200" dirty="0"/>
              <a:t>Unlimited </a:t>
            </a:r>
            <a:r>
              <a:rPr lang="en-US" sz="1200" dirty="0" err="1"/>
              <a:t>Publik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Repo Private,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membuat</a:t>
            </a:r>
            <a:r>
              <a:rPr lang="en-US" sz="1200" dirty="0"/>
              <a:t> repo </a:t>
            </a:r>
            <a:r>
              <a:rPr lang="en-US" sz="1200" dirty="0" err="1"/>
              <a:t>baru</a:t>
            </a:r>
            <a:r>
              <a:rPr lang="en-US" sz="1200" dirty="0"/>
              <a:t> </a:t>
            </a:r>
            <a:r>
              <a:rPr lang="en-US" sz="1200" dirty="0" err="1"/>
              <a:t>bahkan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project</a:t>
            </a:r>
          </a:p>
          <a:p>
            <a:r>
              <a:rPr lang="en-US" sz="1200" dirty="0" err="1"/>
              <a:t>ber</a:t>
            </a:r>
            <a:r>
              <a:rPr lang="en-US" sz="1200" dirty="0"/>
              <a:t> </a:t>
            </a:r>
            <a:r>
              <a:rPr lang="en-US" sz="1200" dirty="0" err="1"/>
              <a:t>skala</a:t>
            </a:r>
            <a:r>
              <a:rPr lang="en-US" sz="1200" dirty="0"/>
              <a:t> </a:t>
            </a:r>
            <a:r>
              <a:rPr lang="en-US" sz="1200" dirty="0" err="1"/>
              <a:t>kecil</a:t>
            </a:r>
            <a:r>
              <a:rPr lang="en-US" sz="1200" dirty="0"/>
              <a:t> Project Importing,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hanya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meng</a:t>
            </a:r>
            <a:r>
              <a:rPr lang="en-US" sz="1200" dirty="0"/>
              <a:t>-import project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Github</a:t>
            </a:r>
            <a:endParaRPr lang="en-US" sz="1200" dirty="0"/>
          </a:p>
          <a:p>
            <a:r>
              <a:rPr lang="en-US" sz="1200" dirty="0" err="1"/>
              <a:t>saja</a:t>
            </a:r>
            <a:r>
              <a:rPr lang="en-US" sz="1200" dirty="0"/>
              <a:t>,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dpat</a:t>
            </a:r>
            <a:r>
              <a:rPr lang="en-US" sz="1200" dirty="0"/>
              <a:t> </a:t>
            </a:r>
            <a:r>
              <a:rPr lang="en-US" sz="1200" dirty="0" err="1"/>
              <a:t>meng</a:t>
            </a:r>
            <a:r>
              <a:rPr lang="en-US" sz="1200" dirty="0"/>
              <a:t>-import project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BitBucket</a:t>
            </a:r>
            <a:r>
              <a:rPr lang="en-US" sz="1200" dirty="0"/>
              <a:t>, Google Code, </a:t>
            </a:r>
            <a:r>
              <a:rPr lang="en-US" sz="1200" dirty="0" err="1"/>
              <a:t>Fogbugz</a:t>
            </a:r>
            <a:r>
              <a:rPr lang="en-US" sz="1200" dirty="0"/>
              <a:t>, </a:t>
            </a:r>
            <a:r>
              <a:rPr lang="en-US" sz="1200" dirty="0" err="1"/>
              <a:t>atau</a:t>
            </a:r>
            <a:endParaRPr lang="en-US" sz="1200" dirty="0"/>
          </a:p>
          <a:p>
            <a:r>
              <a:rPr lang="en-US" sz="1200" dirty="0" err="1"/>
              <a:t>git</a:t>
            </a:r>
            <a:r>
              <a:rPr lang="en-US" sz="1200" dirty="0"/>
              <a:t> repo </a:t>
            </a:r>
            <a:r>
              <a:rPr lang="en-US" sz="1200" dirty="0" err="1"/>
              <a:t>dengan</a:t>
            </a:r>
            <a:r>
              <a:rPr lang="en-US" sz="1200" dirty="0"/>
              <a:t> URL.</a:t>
            </a: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1D9A33-A935-4840-A6C7-882BEFBC99BB}"/>
              </a:ext>
            </a:extLst>
          </p:cNvPr>
          <p:cNvSpPr txBox="1"/>
          <p:nvPr/>
        </p:nvSpPr>
        <p:spPr>
          <a:xfrm>
            <a:off x="1599235" y="955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Github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EFA7-6BED-5644-B35F-352B24422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7331A-72FD-834F-8060-22EACB8EA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endParaRPr lang="en-US" b="1" dirty="0"/>
          </a:p>
          <a:p>
            <a:pPr algn="just">
              <a:buNone/>
            </a:pPr>
            <a:r>
              <a:rPr lang="en-US" dirty="0"/>
              <a:t>Docker </a:t>
            </a:r>
            <a:r>
              <a:rPr lang="en-US" dirty="0" err="1"/>
              <a:t>adalah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platform yang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container.  </a:t>
            </a:r>
          </a:p>
          <a:p>
            <a:pPr algn="just">
              <a:buNone/>
            </a:pPr>
            <a:r>
              <a:rPr lang="en-US" dirty="0"/>
              <a:t>Docker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project open-source yang </a:t>
            </a:r>
            <a:r>
              <a:rPr lang="en-US" dirty="0" err="1"/>
              <a:t>menyediakan</a:t>
            </a:r>
            <a:r>
              <a:rPr lang="en-US" dirty="0"/>
              <a:t> platform </a:t>
            </a:r>
            <a:r>
              <a:rPr lang="en-US" dirty="0" err="1"/>
              <a:t>terbuka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developer </a:t>
            </a:r>
            <a:r>
              <a:rPr lang="en-US" dirty="0" err="1"/>
              <a:t>maupun</a:t>
            </a:r>
            <a:r>
              <a:rPr lang="en-US" dirty="0"/>
              <a:t> sysadmin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, </a:t>
            </a:r>
            <a:r>
              <a:rPr lang="en-US" dirty="0" err="1"/>
              <a:t>mengemas</a:t>
            </a:r>
            <a:r>
              <a:rPr lang="en-US" dirty="0"/>
              <a:t>, dan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dimanapun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wadah</a:t>
            </a:r>
            <a:r>
              <a:rPr lang="en-US" dirty="0"/>
              <a:t> (container) yang </a:t>
            </a:r>
            <a:r>
              <a:rPr lang="en-US" dirty="0" err="1"/>
              <a:t>ringan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populernya</a:t>
            </a:r>
            <a:r>
              <a:rPr lang="en-US" dirty="0"/>
              <a:t> docker, </a:t>
            </a:r>
            <a:r>
              <a:rPr lang="en-US" dirty="0" err="1"/>
              <a:t>sebagian</a:t>
            </a:r>
            <a:r>
              <a:rPr lang="en-US" dirty="0"/>
              <a:t> orang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menganggap</a:t>
            </a:r>
            <a:r>
              <a:rPr lang="en-US" dirty="0"/>
              <a:t> docker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sebutan</a:t>
            </a:r>
            <a:r>
              <a:rPr lang="en-US" dirty="0"/>
              <a:t> lain </a:t>
            </a:r>
            <a:r>
              <a:rPr lang="en-US" dirty="0" err="1"/>
              <a:t>untuk</a:t>
            </a:r>
            <a:r>
              <a:rPr lang="en-US" dirty="0"/>
              <a:t> container.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63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4785"/>
            <a:ext cx="8229600" cy="3886200"/>
          </a:xfrm>
        </p:spPr>
        <p:txBody>
          <a:bodyPr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apt-get update &amp;&amp; </a:t>
            </a:r>
            <a:r>
              <a:rPr lang="en-US" dirty="0" err="1"/>
              <a:t>sudo</a:t>
            </a:r>
            <a:r>
              <a:rPr lang="en-US" dirty="0"/>
              <a:t> apt-get install -y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ID" dirty="0" err="1"/>
              <a:t>sudo</a:t>
            </a:r>
            <a:r>
              <a:rPr lang="en-ID" dirty="0"/>
              <a:t> curl -L https://</a:t>
            </a:r>
            <a:r>
              <a:rPr lang="en-ID" dirty="0" err="1"/>
              <a:t>github.com</a:t>
            </a:r>
            <a:r>
              <a:rPr lang="en-ID" dirty="0"/>
              <a:t>/docker/compose/releases/download/1.21.2/docker-compose-`</a:t>
            </a:r>
            <a:r>
              <a:rPr lang="en-ID" dirty="0" err="1"/>
              <a:t>uname</a:t>
            </a:r>
            <a:r>
              <a:rPr lang="en-ID" dirty="0"/>
              <a:t> -s`-`</a:t>
            </a:r>
            <a:r>
              <a:rPr lang="en-ID" dirty="0" err="1"/>
              <a:t>uname</a:t>
            </a:r>
            <a:r>
              <a:rPr lang="en-ID" dirty="0"/>
              <a:t> -m` -o /</a:t>
            </a:r>
            <a:r>
              <a:rPr lang="en-ID" dirty="0" err="1"/>
              <a:t>usr</a:t>
            </a:r>
            <a:r>
              <a:rPr lang="en-ID" dirty="0"/>
              <a:t>/local/bin/docker-compose</a:t>
            </a:r>
          </a:p>
          <a:p>
            <a:r>
              <a:rPr lang="en-ID" dirty="0" err="1"/>
              <a:t>sudo</a:t>
            </a:r>
            <a:r>
              <a:rPr lang="en-ID" dirty="0"/>
              <a:t> </a:t>
            </a:r>
            <a:r>
              <a:rPr lang="en-ID" dirty="0" err="1"/>
              <a:t>chmod</a:t>
            </a:r>
            <a:r>
              <a:rPr lang="en-ID" dirty="0"/>
              <a:t> +x /</a:t>
            </a:r>
            <a:r>
              <a:rPr lang="en-ID" dirty="0" err="1"/>
              <a:t>usr</a:t>
            </a:r>
            <a:r>
              <a:rPr lang="en-ID" dirty="0"/>
              <a:t>/local/bin/docker-compose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9D5C8-FFED-1E4B-96AC-96F2C8143D05}"/>
              </a:ext>
            </a:extLst>
          </p:cNvPr>
          <p:cNvSpPr txBox="1"/>
          <p:nvPr/>
        </p:nvSpPr>
        <p:spPr>
          <a:xfrm>
            <a:off x="1981200" y="527176"/>
            <a:ext cx="6099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Install Docker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41472-4D13-5D47-835A-9E9AD7F7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PERINTAH DASAR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6C6F6-F3FF-6040-8CC9-B440ADF2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sudo</a:t>
            </a:r>
            <a:r>
              <a:rPr lang="en-ID" dirty="0"/>
              <a:t> </a:t>
            </a:r>
            <a:r>
              <a:rPr lang="en-ID" dirty="0" err="1"/>
              <a:t>usermod</a:t>
            </a:r>
            <a:r>
              <a:rPr lang="en-ID" dirty="0"/>
              <a:t> -</a:t>
            </a:r>
            <a:r>
              <a:rPr lang="en-ID" dirty="0" err="1"/>
              <a:t>aG</a:t>
            </a:r>
            <a:r>
              <a:rPr lang="en-ID" dirty="0"/>
              <a:t> docker ${USER}</a:t>
            </a:r>
          </a:p>
          <a:p>
            <a:r>
              <a:rPr lang="en-ID" dirty="0"/>
              <a:t>id –</a:t>
            </a:r>
            <a:r>
              <a:rPr lang="en-ID" dirty="0" err="1"/>
              <a:t>nG</a:t>
            </a:r>
            <a:endParaRPr lang="en-ID" dirty="0"/>
          </a:p>
          <a:p>
            <a:r>
              <a:rPr lang="en-ID" dirty="0" err="1"/>
              <a:t>sudo</a:t>
            </a:r>
            <a:r>
              <a:rPr lang="en-ID" dirty="0"/>
              <a:t> </a:t>
            </a:r>
            <a:r>
              <a:rPr lang="en-ID" dirty="0" err="1"/>
              <a:t>usermod</a:t>
            </a:r>
            <a:r>
              <a:rPr lang="en-ID" dirty="0"/>
              <a:t> -</a:t>
            </a:r>
            <a:r>
              <a:rPr lang="en-ID" dirty="0" err="1"/>
              <a:t>aG</a:t>
            </a:r>
            <a:r>
              <a:rPr lang="en-ID" dirty="0"/>
              <a:t> docker vagrant</a:t>
            </a:r>
          </a:p>
          <a:p>
            <a:r>
              <a:rPr lang="en-ID" dirty="0"/>
              <a:t>docker-compose --version</a:t>
            </a:r>
          </a:p>
          <a:p>
            <a:r>
              <a:rPr lang="en-ID" dirty="0" err="1"/>
              <a:t>sudo</a:t>
            </a:r>
            <a:r>
              <a:rPr lang="en-ID" dirty="0"/>
              <a:t> </a:t>
            </a:r>
            <a:r>
              <a:rPr lang="en-ID" dirty="0" err="1"/>
              <a:t>gpasswd</a:t>
            </a:r>
            <a:r>
              <a:rPr lang="en-ID" dirty="0"/>
              <a:t> -a </a:t>
            </a:r>
            <a:r>
              <a:rPr lang="en-ID" dirty="0" err="1"/>
              <a:t>jenkins</a:t>
            </a:r>
            <a:r>
              <a:rPr lang="en-ID" dirty="0"/>
              <a:t> docker</a:t>
            </a:r>
          </a:p>
          <a:p>
            <a:r>
              <a:rPr lang="en-ID" dirty="0" err="1"/>
              <a:t>sudo</a:t>
            </a:r>
            <a:r>
              <a:rPr lang="en-ID" dirty="0"/>
              <a:t> </a:t>
            </a:r>
            <a:r>
              <a:rPr lang="en-ID" dirty="0" err="1"/>
              <a:t>systemctl</a:t>
            </a:r>
            <a:r>
              <a:rPr lang="en-ID" dirty="0"/>
              <a:t> enable docker</a:t>
            </a:r>
          </a:p>
          <a:p>
            <a:r>
              <a:rPr lang="en-ID" dirty="0" err="1"/>
              <a:t>sudo</a:t>
            </a:r>
            <a:r>
              <a:rPr lang="en-ID" dirty="0"/>
              <a:t> </a:t>
            </a:r>
            <a:r>
              <a:rPr lang="en-ID" dirty="0" err="1"/>
              <a:t>systemctl</a:t>
            </a:r>
            <a:r>
              <a:rPr lang="en-ID" dirty="0"/>
              <a:t> status docker</a:t>
            </a:r>
          </a:p>
          <a:p>
            <a:r>
              <a:rPr lang="en-ID" dirty="0"/>
              <a:t>docker info</a:t>
            </a:r>
          </a:p>
        </p:txBody>
      </p:sp>
    </p:spTree>
    <p:extLst>
      <p:ext uri="{BB962C8B-B14F-4D97-AF65-F5344CB8AC3E}">
        <p14:creationId xmlns:p14="http://schemas.microsoft.com/office/powerpoint/2010/main" val="360776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B61A-BAFD-2940-8980-AAF059A3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7A0B-B7C5-1249-BFD4-1BBF89D3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br>
              <a:rPr lang="en-US" b="1" dirty="0"/>
            </a:br>
            <a:r>
              <a:rPr lang="en-US" dirty="0"/>
              <a:t>Jenkins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i="1" dirty="0"/>
              <a:t>open source automation server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mengotomatiskan</a:t>
            </a:r>
            <a:r>
              <a:rPr lang="en-US" dirty="0"/>
              <a:t> </a:t>
            </a:r>
            <a:r>
              <a:rPr lang="en-US" dirty="0" err="1"/>
              <a:t>tugas-tugas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proses </a:t>
            </a:r>
            <a:r>
              <a:rPr lang="en-US" i="1" dirty="0"/>
              <a:t>continuous integration and delivery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. Jenkins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Java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dipasang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repositori</a:t>
            </a:r>
            <a:r>
              <a:rPr lang="en-US" dirty="0"/>
              <a:t> Ubuntu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mengunduh</a:t>
            </a:r>
            <a:r>
              <a:rPr lang="en-US" dirty="0"/>
              <a:t> dan </a:t>
            </a:r>
            <a:r>
              <a:rPr lang="en-US" dirty="0" err="1"/>
              <a:t>menjalankan</a:t>
            </a:r>
            <a:r>
              <a:rPr lang="en-US" dirty="0"/>
              <a:t> file </a:t>
            </a:r>
            <a:r>
              <a:rPr lang="en-US" i="1" dirty="0"/>
              <a:t>Web </a:t>
            </a:r>
            <a:r>
              <a:rPr lang="en-US" i="1" dirty="0" err="1"/>
              <a:t>applicatino</a:t>
            </a:r>
            <a:r>
              <a:rPr lang="en-US" i="1" dirty="0"/>
              <a:t> </a:t>
            </a:r>
            <a:r>
              <a:rPr lang="en-US" i="1" dirty="0" err="1"/>
              <a:t>ARchive</a:t>
            </a:r>
            <a:r>
              <a:rPr lang="en-US" i="1" dirty="0"/>
              <a:t> (WAR)</a:t>
            </a:r>
            <a:r>
              <a:rPr lang="en-US" dirty="0"/>
              <a:t>,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koleksi</a:t>
            </a:r>
            <a:r>
              <a:rPr lang="en-US" dirty="0"/>
              <a:t> file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 dan </a:t>
            </a:r>
            <a:r>
              <a:rPr lang="en-US" dirty="0" err="1"/>
              <a:t>tinggal</a:t>
            </a:r>
            <a:r>
              <a:rPr lang="en-US" dirty="0"/>
              <a:t> </a:t>
            </a:r>
            <a:r>
              <a:rPr lang="en-US" dirty="0" err="1"/>
              <a:t>dijalankan</a:t>
            </a:r>
            <a:r>
              <a:rPr lang="en-US" dirty="0"/>
              <a:t> </a:t>
            </a:r>
            <a:r>
              <a:rPr lang="en-US" dirty="0" err="1"/>
              <a:t>disebuah</a:t>
            </a:r>
            <a:r>
              <a:rPr lang="en-US" dirty="0"/>
              <a:t> server.</a:t>
            </a:r>
          </a:p>
          <a:p>
            <a:pPr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3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Jenkins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ID" dirty="0"/>
              <a:t>udo apt install openjdk-8-jdk</a:t>
            </a:r>
            <a:endParaRPr lang="en-US" dirty="0"/>
          </a:p>
          <a:p>
            <a:r>
              <a:rPr lang="en-ID" dirty="0" err="1"/>
              <a:t>wget</a:t>
            </a:r>
            <a:r>
              <a:rPr lang="en-ID" dirty="0"/>
              <a:t> -q -O - https://</a:t>
            </a:r>
            <a:r>
              <a:rPr lang="en-ID" dirty="0" err="1"/>
              <a:t>pkg.jenkins.io</a:t>
            </a:r>
            <a:r>
              <a:rPr lang="en-ID" dirty="0"/>
              <a:t>/</a:t>
            </a:r>
            <a:r>
              <a:rPr lang="en-ID" dirty="0" err="1"/>
              <a:t>debian</a:t>
            </a:r>
            <a:r>
              <a:rPr lang="en-ID" dirty="0"/>
              <a:t>/</a:t>
            </a:r>
            <a:r>
              <a:rPr lang="en-ID" dirty="0" err="1"/>
              <a:t>jenkins-ci.org.key</a:t>
            </a:r>
            <a:r>
              <a:rPr lang="en-ID" dirty="0"/>
              <a:t> | </a:t>
            </a:r>
            <a:r>
              <a:rPr lang="en-ID" dirty="0" err="1"/>
              <a:t>sudo</a:t>
            </a:r>
            <a:r>
              <a:rPr lang="en-ID" dirty="0"/>
              <a:t> apt-key add –</a:t>
            </a:r>
          </a:p>
          <a:p>
            <a:r>
              <a:rPr lang="en-ID" dirty="0"/>
              <a:t>echo deb https://</a:t>
            </a:r>
            <a:r>
              <a:rPr lang="en-ID" dirty="0" err="1"/>
              <a:t>pkg.jenkins.io</a:t>
            </a:r>
            <a:r>
              <a:rPr lang="en-ID" dirty="0"/>
              <a:t>/</a:t>
            </a:r>
            <a:r>
              <a:rPr lang="en-ID" dirty="0" err="1"/>
              <a:t>debian</a:t>
            </a:r>
            <a:r>
              <a:rPr lang="en-ID" dirty="0"/>
              <a:t>-stable binary/ | </a:t>
            </a:r>
            <a:r>
              <a:rPr lang="en-ID" dirty="0" err="1"/>
              <a:t>sudo</a:t>
            </a:r>
            <a:r>
              <a:rPr lang="en-ID" dirty="0"/>
              <a:t> tee /etc/apt/</a:t>
            </a:r>
            <a:r>
              <a:rPr lang="en-ID" dirty="0" err="1"/>
              <a:t>sources.list.d</a:t>
            </a:r>
            <a:r>
              <a:rPr lang="en-ID" dirty="0"/>
              <a:t>/</a:t>
            </a:r>
            <a:r>
              <a:rPr lang="en-ID" dirty="0" err="1"/>
              <a:t>jenkins.list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jenkins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9B9C-23B6-7645-869A-0EF495BDB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JENKINS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67340-1FCB-FF42-928D-301933393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-664" r="44684" b="63832"/>
          <a:stretch/>
        </p:blipFill>
        <p:spPr>
          <a:xfrm>
            <a:off x="1283978" y="2093976"/>
            <a:ext cx="8975490" cy="3735324"/>
          </a:xfrm>
        </p:spPr>
      </p:pic>
    </p:spTree>
    <p:extLst>
      <p:ext uri="{BB962C8B-B14F-4D97-AF65-F5344CB8AC3E}">
        <p14:creationId xmlns:p14="http://schemas.microsoft.com/office/powerpoint/2010/main" val="242316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EA1D-481E-974F-8EB9-7A595349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uNLOCK</a:t>
            </a:r>
            <a:r>
              <a:rPr lang="en-US" dirty="0"/>
              <a:t> </a:t>
            </a:r>
            <a:r>
              <a:rPr lang="en-US" dirty="0" err="1"/>
              <a:t>jENKINS</a:t>
            </a:r>
            <a:endParaRPr lang="en-US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A54716A-D10E-C144-A5A0-EE11670DA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67" t="6544" r="11182"/>
          <a:stretch/>
        </p:blipFill>
        <p:spPr>
          <a:xfrm>
            <a:off x="3400425" y="2386012"/>
            <a:ext cx="5214938" cy="3786187"/>
          </a:xfrm>
        </p:spPr>
      </p:pic>
    </p:spTree>
    <p:extLst>
      <p:ext uri="{BB962C8B-B14F-4D97-AF65-F5344CB8AC3E}">
        <p14:creationId xmlns:p14="http://schemas.microsoft.com/office/powerpoint/2010/main" val="66899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6E489-BA1E-314C-AA9F-FB154A128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 err="1"/>
              <a:t>iNSTALLING</a:t>
            </a:r>
            <a:r>
              <a:rPr lang="en-US" sz="3200" dirty="0"/>
              <a:t> PLUGIN ON JENKINS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C5A0313-FEF7-F947-A1D7-D4CC9E403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" t="7956" r="13166" b="2116"/>
          <a:stretch/>
        </p:blipFill>
        <p:spPr>
          <a:xfrm>
            <a:off x="633999" y="1283421"/>
            <a:ext cx="6882269" cy="430141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56E891-B6BE-4B09-AC8C-2A97DC937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970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46D84C3-29CF-FA4B-810F-4E6DF06F8E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99" r="9091" b="129"/>
          <a:stretch/>
        </p:blipFill>
        <p:spPr>
          <a:xfrm>
            <a:off x="20" y="-128588"/>
            <a:ext cx="12191980" cy="698658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79D18-C67F-2A4A-A945-60140E8B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Dashboard JENKINS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06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685801"/>
            <a:ext cx="4572000" cy="147002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Devops</a:t>
            </a:r>
            <a:r>
              <a:rPr lang="en-US" dirty="0"/>
              <a:t> Culture</a:t>
            </a:r>
          </a:p>
        </p:txBody>
      </p:sp>
      <p:pic>
        <p:nvPicPr>
          <p:cNvPr id="4" name="Picture 3" descr="devop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274" y="791901"/>
            <a:ext cx="4437926" cy="3197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127D4B-77C3-B442-B0AF-A77F7D8F662C}"/>
              </a:ext>
            </a:extLst>
          </p:cNvPr>
          <p:cNvSpPr txBox="1">
            <a:spLocks/>
          </p:cNvSpPr>
          <p:nvPr/>
        </p:nvSpPr>
        <p:spPr>
          <a:xfrm>
            <a:off x="811193" y="4507045"/>
            <a:ext cx="8229600" cy="18252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Pengertian</a:t>
            </a:r>
            <a:r>
              <a:rPr lang="en-US" dirty="0"/>
              <a:t> DevOps di </a:t>
            </a:r>
            <a:r>
              <a:rPr lang="en-US" dirty="0" err="1"/>
              <a:t>dalam</a:t>
            </a:r>
            <a:r>
              <a:rPr lang="en-US" dirty="0"/>
              <a:t> dunia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kolaboratif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terpadu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(Dev)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(Ops). DevOps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BCDF-D901-5A46-ABF6-BA0C07BE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port </a:t>
            </a:r>
            <a:r>
              <a:rPr lang="en-US" dirty="0" err="1"/>
              <a:t>jenkins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052BD-656F-7B44-837B-C25961E8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sudo</a:t>
            </a:r>
            <a:r>
              <a:rPr lang="en-ID" dirty="0"/>
              <a:t> nano /etc/default/Jenkins</a:t>
            </a:r>
          </a:p>
          <a:p>
            <a:r>
              <a:rPr lang="en-ID" dirty="0" err="1"/>
              <a:t>http_port</a:t>
            </a:r>
            <a:r>
              <a:rPr lang="en-ID" dirty="0"/>
              <a:t> = </a:t>
            </a:r>
            <a:r>
              <a:rPr lang="en-ID" u="sng" dirty="0">
                <a:solidFill>
                  <a:schemeClr val="accent1"/>
                </a:solidFill>
              </a:rPr>
              <a:t>8089</a:t>
            </a:r>
          </a:p>
          <a:p>
            <a:r>
              <a:rPr lang="en-ID" dirty="0" err="1"/>
              <a:t>sudo</a:t>
            </a:r>
            <a:r>
              <a:rPr lang="en-ID" dirty="0"/>
              <a:t> service </a:t>
            </a:r>
            <a:r>
              <a:rPr lang="en-ID" dirty="0" err="1"/>
              <a:t>jenkins</a:t>
            </a:r>
            <a:r>
              <a:rPr lang="en-ID" dirty="0"/>
              <a:t> restart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39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203F-B8A9-6945-93E1-DBB493E2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Setup project ON JENKINS</a:t>
            </a:r>
            <a:endParaRPr lang="en-US" sz="3200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C591D6A-BC27-8C4A-9D75-87506FAF9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" t="7696" r="5205" b="1292"/>
          <a:stretch/>
        </p:blipFill>
        <p:spPr>
          <a:xfrm>
            <a:off x="771525" y="1614488"/>
            <a:ext cx="6386513" cy="3914776"/>
          </a:xfrm>
          <a:prstGeom prst="rect">
            <a:avLst/>
          </a:prstGeom>
        </p:spPr>
      </p:pic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6DE7E93-11C0-5B4C-9A72-CB5DBBCE1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96441" y="2137215"/>
            <a:ext cx="4035425" cy="3130662"/>
          </a:xfrm>
        </p:spPr>
      </p:pic>
    </p:spTree>
    <p:extLst>
      <p:ext uri="{BB962C8B-B14F-4D97-AF65-F5344CB8AC3E}">
        <p14:creationId xmlns:p14="http://schemas.microsoft.com/office/powerpoint/2010/main" val="3230540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C1E0-3DC7-3847-A553-33CA7933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&amp; DEPLOY SERVICES KE SWARM CLUSTER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F5EFE7F-F532-8940-AD7A-10A512B0A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120900"/>
            <a:ext cx="10174415" cy="4051300"/>
          </a:xfrm>
        </p:spPr>
      </p:pic>
    </p:spTree>
    <p:extLst>
      <p:ext uri="{BB962C8B-B14F-4D97-AF65-F5344CB8AC3E}">
        <p14:creationId xmlns:p14="http://schemas.microsoft.com/office/powerpoint/2010/main" val="2154737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FF91-0E94-5D4A-8796-18C9C72B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PUSH CODE TO GITHUB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6F04E6-5FAB-0644-9FC8-C8D548B59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4" y="2120900"/>
            <a:ext cx="10501313" cy="4051300"/>
          </a:xfrm>
        </p:spPr>
      </p:pic>
    </p:spTree>
    <p:extLst>
      <p:ext uri="{BB962C8B-B14F-4D97-AF65-F5344CB8AC3E}">
        <p14:creationId xmlns:p14="http://schemas.microsoft.com/office/powerpoint/2010/main" val="347879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DC21-7BA6-C640-AA19-F7A8025F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SETTING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2A299-9718-A648-A5FA-4F882A0E4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281" t="64965" r="9824" b="15322"/>
          <a:stretch/>
        </p:blipFill>
        <p:spPr>
          <a:xfrm>
            <a:off x="2257061" y="2670164"/>
            <a:ext cx="7870787" cy="2317831"/>
          </a:xfr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35F39E-12B5-E24C-A968-F8C68C71EF9F}"/>
              </a:ext>
            </a:extLst>
          </p:cNvPr>
          <p:cNvSpPr txBox="1">
            <a:spLocks/>
          </p:cNvSpPr>
          <p:nvPr/>
        </p:nvSpPr>
        <p:spPr>
          <a:xfrm>
            <a:off x="5351363" y="767170"/>
            <a:ext cx="6952525" cy="160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/>
              <a:t>SETTING-&gt;SSH &amp; GPG KEYS-&gt;NEW SSH KEYS</a:t>
            </a:r>
          </a:p>
        </p:txBody>
      </p:sp>
    </p:spTree>
    <p:extLst>
      <p:ext uri="{BB962C8B-B14F-4D97-AF65-F5344CB8AC3E}">
        <p14:creationId xmlns:p14="http://schemas.microsoft.com/office/powerpoint/2010/main" val="700133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D7AA-CDF6-7542-8E23-DDBA40007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By pass repo with </a:t>
            </a:r>
            <a:r>
              <a:rPr lang="en-US" dirty="0" err="1"/>
              <a:t>ssh</a:t>
            </a: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77EB233-36B8-E348-B371-D3355ADAE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00" b="2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9E9E7-3B2F-574B-882B-64A2B7D4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dirty="0"/>
              <a:t>Generate </a:t>
            </a:r>
            <a:r>
              <a:rPr lang="en-US" dirty="0" err="1"/>
              <a:t>ssh</a:t>
            </a:r>
            <a:endParaRPr lang="en-US" dirty="0"/>
          </a:p>
          <a:p>
            <a:r>
              <a:rPr lang="en-ID" dirty="0"/>
              <a:t>cd ~/.</a:t>
            </a:r>
            <a:r>
              <a:rPr lang="en-ID" dirty="0" err="1"/>
              <a:t>ssh</a:t>
            </a:r>
            <a:endParaRPr lang="en-ID" dirty="0"/>
          </a:p>
          <a:p>
            <a:r>
              <a:rPr lang="en-ID" dirty="0" err="1"/>
              <a:t>ssh</a:t>
            </a:r>
            <a:r>
              <a:rPr lang="en-ID" dirty="0"/>
              <a:t>-keygen -t ed25519 -C "</a:t>
            </a:r>
            <a:r>
              <a:rPr lang="en-ID" dirty="0" err="1"/>
              <a:t>developerpdak@gmail.com</a:t>
            </a:r>
            <a:r>
              <a:rPr lang="en-ID" dirty="0"/>
              <a:t>"</a:t>
            </a:r>
          </a:p>
          <a:p>
            <a:r>
              <a:rPr lang="en-ID" dirty="0"/>
              <a:t>ls</a:t>
            </a:r>
          </a:p>
          <a:p>
            <a:r>
              <a:rPr lang="en-ID" dirty="0"/>
              <a:t>cat </a:t>
            </a:r>
            <a:r>
              <a:rPr lang="en-ID" dirty="0" err="1"/>
              <a:t>sshnya</a:t>
            </a:r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7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FB6F-EB24-1D4A-A409-569FA418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Docker Swarm 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90EB-50B9-AC4B-9ECB-6CBF0DD41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ID" dirty="0"/>
              <a:t>Docker Swarm </a:t>
            </a:r>
            <a:r>
              <a:rPr lang="en-ID" dirty="0" err="1"/>
              <a:t>adalah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product </a:t>
            </a:r>
            <a:r>
              <a:rPr lang="en-ID" dirty="0" err="1"/>
              <a:t>nya</a:t>
            </a:r>
            <a:r>
              <a:rPr lang="en-ID" dirty="0"/>
              <a:t> docker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mendeploy</a:t>
            </a:r>
            <a:r>
              <a:rPr lang="en-ID" dirty="0"/>
              <a:t> container pada </a:t>
            </a:r>
            <a:r>
              <a:rPr lang="en-ID" dirty="0" err="1"/>
              <a:t>multihost</a:t>
            </a:r>
            <a:r>
              <a:rPr lang="en-ID" dirty="0"/>
              <a:t>. </a:t>
            </a:r>
          </a:p>
          <a:p>
            <a:pPr>
              <a:buNone/>
            </a:pPr>
            <a:r>
              <a:rPr lang="en-US" dirty="0"/>
              <a:t>Docker swarm mode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cluster management open source.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internal yang </a:t>
            </a:r>
            <a:r>
              <a:rPr lang="en-US" dirty="0" err="1"/>
              <a:t>digunakan</a:t>
            </a:r>
            <a:r>
              <a:rPr lang="en-US" dirty="0"/>
              <a:t> Google (Borg)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cluster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1142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06A-C292-7B4A-BA59-C3D989FA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 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AD3-1A74-C249-B204-99F0EDAF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dirty="0"/>
              <a:t>docker swarm </a:t>
            </a:r>
            <a:r>
              <a:rPr lang="en-ID" dirty="0" err="1"/>
              <a:t>init</a:t>
            </a:r>
            <a:r>
              <a:rPr lang="en-ID" dirty="0"/>
              <a:t> --advertise-</a:t>
            </a:r>
            <a:r>
              <a:rPr lang="en-ID" dirty="0" err="1"/>
              <a:t>addr</a:t>
            </a:r>
            <a:r>
              <a:rPr lang="en-ID" dirty="0"/>
              <a:t> 192.168.100.3</a:t>
            </a:r>
          </a:p>
          <a:p>
            <a:r>
              <a:rPr lang="en-ID" dirty="0"/>
              <a:t> docker swarm join --token SWMTKN-1-5uapulvz2x6ekncpzky8d2lrl2hikjtr8b9ja2iddo2n4dhk3l-9j92iqbsti2pgen3pd8u7rt2m 192.168.100.3:2377</a:t>
            </a:r>
          </a:p>
          <a:p>
            <a:r>
              <a:rPr lang="en-ID" dirty="0"/>
              <a:t>docker stack deploy --compose-file docker-</a:t>
            </a:r>
            <a:r>
              <a:rPr lang="en-ID" dirty="0" err="1"/>
              <a:t>compose.yml</a:t>
            </a:r>
            <a:r>
              <a:rPr lang="en-ID" dirty="0"/>
              <a:t> go-</a:t>
            </a:r>
            <a:r>
              <a:rPr lang="en-ID" dirty="0" err="1"/>
              <a:t>api</a:t>
            </a:r>
            <a:endParaRPr lang="en-ID" dirty="0"/>
          </a:p>
          <a:p>
            <a:r>
              <a:rPr lang="en-ID" dirty="0"/>
              <a:t>docker service ls</a:t>
            </a:r>
          </a:p>
          <a:p>
            <a:r>
              <a:rPr lang="en-ID" dirty="0"/>
              <a:t>docker </a:t>
            </a:r>
            <a:r>
              <a:rPr lang="en-ID" dirty="0" err="1"/>
              <a:t>ps</a:t>
            </a:r>
            <a:endParaRPr lang="en-ID" dirty="0"/>
          </a:p>
          <a:p>
            <a:r>
              <a:rPr lang="en-ID" dirty="0"/>
              <a:t>docker exec -it </a:t>
            </a:r>
            <a:r>
              <a:rPr lang="en-ID" dirty="0" err="1"/>
              <a:t>idnya</a:t>
            </a:r>
            <a:r>
              <a:rPr lang="en-ID" dirty="0"/>
              <a:t> /bin/bash</a:t>
            </a:r>
          </a:p>
          <a:p>
            <a:r>
              <a:rPr lang="en-ID" dirty="0"/>
              <a:t>docker service create --name registry --publish published=5000,target=5000 registry:2</a:t>
            </a:r>
          </a:p>
          <a:p>
            <a:r>
              <a:rPr lang="en-ID" dirty="0"/>
              <a:t>docker tag </a:t>
            </a:r>
            <a:r>
              <a:rPr lang="en-ID" dirty="0" err="1"/>
              <a:t>gostackapi:latest</a:t>
            </a:r>
            <a:r>
              <a:rPr lang="en-ID" dirty="0"/>
              <a:t> 192.168.100.3:5000/</a:t>
            </a:r>
            <a:r>
              <a:rPr lang="en-ID" dirty="0" err="1"/>
              <a:t>gostackapi</a:t>
            </a:r>
            <a:endParaRPr lang="en-ID" dirty="0"/>
          </a:p>
          <a:p>
            <a:r>
              <a:rPr lang="en-ID" dirty="0"/>
              <a:t>docker service 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74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81B2-35D6-4442-BD05-5A99DB56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docker swarm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6DA3F-B280-7F4B-82AD-EA19B6C35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docker stack rm </a:t>
            </a:r>
            <a:r>
              <a:rPr lang="en-US" dirty="0" err="1"/>
              <a:t>golangswarmapi</a:t>
            </a:r>
            <a:endParaRPr lang="en-US" dirty="0"/>
          </a:p>
          <a:p>
            <a:r>
              <a:rPr lang="en-US" dirty="0"/>
              <a:t>docker-compose up -d --build</a:t>
            </a:r>
          </a:p>
          <a:p>
            <a:r>
              <a:rPr lang="en-US" dirty="0"/>
              <a:t>docker-compose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docker-compose down </a:t>
            </a:r>
          </a:p>
          <a:p>
            <a:r>
              <a:rPr lang="en-US" dirty="0"/>
              <a:t>docker image tag </a:t>
            </a:r>
            <a:r>
              <a:rPr lang="en-US" dirty="0" err="1"/>
              <a:t>golangswarmapi_app:latest</a:t>
            </a:r>
            <a:r>
              <a:rPr lang="en-US" dirty="0"/>
              <a:t> 127.0.0.1:5000/</a:t>
            </a:r>
            <a:r>
              <a:rPr lang="en-US" dirty="0" err="1"/>
              <a:t>golangswarmapi_app:latest</a:t>
            </a:r>
            <a:endParaRPr lang="en-US" dirty="0"/>
          </a:p>
          <a:p>
            <a:r>
              <a:rPr lang="en-US" dirty="0"/>
              <a:t>docker image push 127.0.0.1:5000/</a:t>
            </a:r>
            <a:r>
              <a:rPr lang="en-US" dirty="0" err="1"/>
              <a:t>golangswarmapi_app:latest</a:t>
            </a:r>
            <a:endParaRPr lang="en-US" dirty="0"/>
          </a:p>
          <a:p>
            <a:r>
              <a:rPr lang="en-US" dirty="0"/>
              <a:t>docker image tag </a:t>
            </a:r>
            <a:r>
              <a:rPr lang="en-US" dirty="0" err="1"/>
              <a:t>postgres:latest</a:t>
            </a:r>
            <a:r>
              <a:rPr lang="en-US" dirty="0"/>
              <a:t> 127.0.0.1:5000/</a:t>
            </a:r>
            <a:r>
              <a:rPr lang="en-US" dirty="0" err="1"/>
              <a:t>golangswarmpostgres_app:latest</a:t>
            </a:r>
            <a:endParaRPr lang="en-US" dirty="0"/>
          </a:p>
          <a:p>
            <a:r>
              <a:rPr lang="en-US" dirty="0"/>
              <a:t>docker image push 127.0.0.1:5000/</a:t>
            </a:r>
            <a:r>
              <a:rPr lang="en-US" dirty="0" err="1"/>
              <a:t>golangswarmpostgres_app:latest</a:t>
            </a:r>
            <a:endParaRPr lang="en-US" dirty="0"/>
          </a:p>
          <a:p>
            <a:r>
              <a:rPr lang="en-US" dirty="0"/>
              <a:t>curl http://127.0.0.1:5000/v2/</a:t>
            </a:r>
          </a:p>
          <a:p>
            <a:r>
              <a:rPr lang="en-US" dirty="0"/>
              <a:t>docker stack deploy --compose-file docker-compose-</a:t>
            </a:r>
            <a:r>
              <a:rPr lang="en-US" dirty="0" err="1"/>
              <a:t>swarm.yml</a:t>
            </a:r>
            <a:r>
              <a:rPr lang="en-US" dirty="0"/>
              <a:t> </a:t>
            </a:r>
            <a:r>
              <a:rPr lang="en-US" dirty="0" err="1"/>
              <a:t>golangswarmapi</a:t>
            </a:r>
            <a:endParaRPr lang="en-US" dirty="0"/>
          </a:p>
          <a:p>
            <a:r>
              <a:rPr lang="en-US" dirty="0"/>
              <a:t>docker stack ls</a:t>
            </a:r>
          </a:p>
          <a:p>
            <a:r>
              <a:rPr lang="en-US" dirty="0"/>
              <a:t>docker stack services </a:t>
            </a:r>
            <a:r>
              <a:rPr lang="en-US" dirty="0" err="1"/>
              <a:t>golangswarmapi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37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53C463-DB81-CA4B-A5E5-8314B9D17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6" b="709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2569BB-5554-C24C-8C2D-E716B71A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823423"/>
            <a:ext cx="9966960" cy="23626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Create swarm cluster</a:t>
            </a:r>
          </a:p>
        </p:txBody>
      </p:sp>
    </p:spTree>
    <p:extLst>
      <p:ext uri="{BB962C8B-B14F-4D97-AF65-F5344CB8AC3E}">
        <p14:creationId xmlns:p14="http://schemas.microsoft.com/office/powerpoint/2010/main" val="971471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424405"/>
            <a:ext cx="7209099" cy="906684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err="1"/>
              <a:t>Kenapa</a:t>
            </a:r>
            <a:r>
              <a:rPr lang="en-US" sz="2400" b="1" dirty="0"/>
              <a:t> </a:t>
            </a:r>
            <a:r>
              <a:rPr lang="en-US" sz="2400" b="1" dirty="0" err="1"/>
              <a:t>kita</a:t>
            </a:r>
            <a:r>
              <a:rPr lang="en-US" sz="2400" b="1" dirty="0"/>
              <a:t> </a:t>
            </a:r>
            <a:r>
              <a:rPr lang="en-US" sz="2400" b="1" dirty="0" err="1"/>
              <a:t>membutuhkan</a:t>
            </a:r>
            <a:r>
              <a:rPr lang="en-US" sz="2400" b="1" dirty="0"/>
              <a:t> </a:t>
            </a:r>
            <a:r>
              <a:rPr lang="en-US" sz="2400" b="1" dirty="0" err="1"/>
              <a:t>devops</a:t>
            </a:r>
            <a:r>
              <a:rPr lang="en-US" sz="2400" b="1" dirty="0"/>
              <a:t>?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4376" t="13201" r="21682" b="31248"/>
          <a:stretch>
            <a:fillRect/>
          </a:stretch>
        </p:blipFill>
        <p:spPr bwMode="auto">
          <a:xfrm>
            <a:off x="2071867" y="1143000"/>
            <a:ext cx="8138933" cy="355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386804" y="4699322"/>
            <a:ext cx="3159889" cy="1454551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Programmer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versus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3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Devops</a:t>
            </a:r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Engineer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720700-66F5-A04C-99C0-40A9F2C5B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73D0D-0DCB-5B4E-BB28-2338713F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REPLIKASI 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489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93EF-E57F-6940-B006-F98F92E0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56" y="181737"/>
            <a:ext cx="10058400" cy="1609344"/>
          </a:xfrm>
        </p:spPr>
        <p:txBody>
          <a:bodyPr/>
          <a:lstStyle/>
          <a:p>
            <a:r>
              <a:rPr lang="en-US" dirty="0"/>
              <a:t>API TEREPLIKASI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29CA3E7-1C3B-CD46-B8D8-B7B9CAB85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54" r="46219" b="67752"/>
          <a:stretch/>
        </p:blipFill>
        <p:spPr>
          <a:xfrm>
            <a:off x="1228725" y="4095369"/>
            <a:ext cx="9658350" cy="2580894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36E15E-E1F3-1E4E-95D5-1845E4F24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44" t="7067" r="30008" b="72512"/>
          <a:stretch/>
        </p:blipFill>
        <p:spPr>
          <a:xfrm>
            <a:off x="647318" y="1488186"/>
            <a:ext cx="10239757" cy="21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2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C6C3-458A-994C-9EE0-8FC2C9C7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675E8-A86A-CE4F-9F27-67F908CE7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23097" b="27107"/>
          <a:stretch/>
        </p:blipFill>
        <p:spPr>
          <a:xfrm>
            <a:off x="701040" y="1631949"/>
            <a:ext cx="10591800" cy="4741419"/>
          </a:xfrm>
        </p:spPr>
      </p:pic>
    </p:spTree>
    <p:extLst>
      <p:ext uri="{BB962C8B-B14F-4D97-AF65-F5344CB8AC3E}">
        <p14:creationId xmlns:p14="http://schemas.microsoft.com/office/powerpoint/2010/main" val="2750963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C40A-60E7-5A49-BBE7-799C1B0B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HORIZONTAL SCALLING API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2E6E59-C724-9C43-AAE5-8A3237743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33" t="62759" r="1408" b="12287"/>
          <a:stretch/>
        </p:blipFill>
        <p:spPr>
          <a:xfrm>
            <a:off x="106680" y="2599945"/>
            <a:ext cx="11765280" cy="2164080"/>
          </a:xfrm>
        </p:spPr>
      </p:pic>
    </p:spTree>
    <p:extLst>
      <p:ext uri="{BB962C8B-B14F-4D97-AF65-F5344CB8AC3E}">
        <p14:creationId xmlns:p14="http://schemas.microsoft.com/office/powerpoint/2010/main" val="21908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93EF-E57F-6940-B006-F98F92E0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32577"/>
            <a:ext cx="10058400" cy="1609344"/>
          </a:xfrm>
        </p:spPr>
        <p:txBody>
          <a:bodyPr/>
          <a:lstStyle/>
          <a:p>
            <a:r>
              <a:rPr lang="en-US" dirty="0"/>
              <a:t>API TEREPLIKASI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E122BD-25C7-E046-9AF5-D8C7E2E2B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6" t="16875" r="2691" b="36667"/>
          <a:stretch/>
        </p:blipFill>
        <p:spPr>
          <a:xfrm>
            <a:off x="1104900" y="1121568"/>
            <a:ext cx="10210800" cy="2464595"/>
          </a:xfrm>
          <a:prstGeom prst="rect">
            <a:avLst/>
          </a:prstGeom>
        </p:spPr>
      </p:pic>
      <p:pic>
        <p:nvPicPr>
          <p:cNvPr id="14" name="Content Placeholder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842E38A-E64A-D74C-9DC5-A5FE0A103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660" t="14303" r="4790" b="34561"/>
          <a:stretch/>
        </p:blipFill>
        <p:spPr>
          <a:xfrm>
            <a:off x="1066800" y="3686176"/>
            <a:ext cx="10248900" cy="2918650"/>
          </a:xfrm>
        </p:spPr>
      </p:pic>
    </p:spTree>
    <p:extLst>
      <p:ext uri="{BB962C8B-B14F-4D97-AF65-F5344CB8AC3E}">
        <p14:creationId xmlns:p14="http://schemas.microsoft.com/office/powerpoint/2010/main" val="2181715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4EE3-2004-E14D-8249-72411DE2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API post data user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5C26AA-0C0C-144C-A269-035900A2B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38" t="6708"/>
          <a:stretch/>
        </p:blipFill>
        <p:spPr>
          <a:xfrm>
            <a:off x="1231392" y="1618488"/>
            <a:ext cx="10274808" cy="4754880"/>
          </a:xfrm>
        </p:spPr>
      </p:pic>
    </p:spTree>
    <p:extLst>
      <p:ext uri="{BB962C8B-B14F-4D97-AF65-F5344CB8AC3E}">
        <p14:creationId xmlns:p14="http://schemas.microsoft.com/office/powerpoint/2010/main" val="2696053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7326-2ACD-7C4D-B593-94DF6D34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api</a:t>
            </a:r>
            <a:r>
              <a:rPr lang="en-US" dirty="0"/>
              <a:t> post data transaction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B33049-39E3-8A49-8CFF-71778D3A9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30" t="15737"/>
          <a:stretch/>
        </p:blipFill>
        <p:spPr>
          <a:xfrm>
            <a:off x="1236345" y="1722120"/>
            <a:ext cx="10058400" cy="5029200"/>
          </a:xfrm>
        </p:spPr>
      </p:pic>
    </p:spTree>
    <p:extLst>
      <p:ext uri="{BB962C8B-B14F-4D97-AF65-F5344CB8AC3E}">
        <p14:creationId xmlns:p14="http://schemas.microsoft.com/office/powerpoint/2010/main" val="49484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F7CF-F1A1-8040-9395-6E468949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API POST DATA TRANSACTION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6E8999-69B5-1142-8528-F2A60CDFC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794" t="13480"/>
          <a:stretch/>
        </p:blipFill>
        <p:spPr>
          <a:xfrm>
            <a:off x="1356359" y="1676400"/>
            <a:ext cx="10195561" cy="4876800"/>
          </a:xfrm>
        </p:spPr>
      </p:pic>
    </p:spTree>
    <p:extLst>
      <p:ext uri="{BB962C8B-B14F-4D97-AF65-F5344CB8AC3E}">
        <p14:creationId xmlns:p14="http://schemas.microsoft.com/office/powerpoint/2010/main" val="1702899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94C9-236B-C641-8731-E15852694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</a:t>
            </a:r>
            <a:r>
              <a:rPr lang="en-US" dirty="0"/>
              <a:t> API GET ALL DATA TRANSACTION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D4EC510-F410-6444-B5DF-5C972EE18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13" t="14984"/>
          <a:stretch/>
        </p:blipFill>
        <p:spPr>
          <a:xfrm>
            <a:off x="609600" y="1676400"/>
            <a:ext cx="11292839" cy="4846320"/>
          </a:xfrm>
        </p:spPr>
      </p:pic>
    </p:spTree>
    <p:extLst>
      <p:ext uri="{BB962C8B-B14F-4D97-AF65-F5344CB8AC3E}">
        <p14:creationId xmlns:p14="http://schemas.microsoft.com/office/powerpoint/2010/main" val="1208190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7952-0D81-FB4B-A893-6A21B581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</a:t>
            </a:r>
            <a:r>
              <a:rPr lang="en-US" dirty="0"/>
              <a:t> API GET ALL DATA TRANSACTION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A3BBAB-758F-C14E-BEC7-F1A832648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65" t="14984"/>
          <a:stretch/>
        </p:blipFill>
        <p:spPr>
          <a:xfrm>
            <a:off x="896112" y="1572387"/>
            <a:ext cx="10716768" cy="4950333"/>
          </a:xfrm>
        </p:spPr>
      </p:pic>
    </p:spTree>
    <p:extLst>
      <p:ext uri="{BB962C8B-B14F-4D97-AF65-F5344CB8AC3E}">
        <p14:creationId xmlns:p14="http://schemas.microsoft.com/office/powerpoint/2010/main" val="66842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Kebutuhan</a:t>
            </a:r>
            <a:r>
              <a:rPr lang="en-US" sz="3600" b="1" dirty="0"/>
              <a:t> </a:t>
            </a:r>
            <a:r>
              <a:rPr lang="en-US" sz="3600" b="1" dirty="0" err="1"/>
              <a:t>Devops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133600"/>
            <a:ext cx="8229600" cy="3048000"/>
          </a:xfrm>
        </p:spPr>
        <p:txBody>
          <a:bodyPr>
            <a:normAutofit/>
          </a:bodyPr>
          <a:lstStyle/>
          <a:p>
            <a:r>
              <a:rPr lang="en-US" dirty="0"/>
              <a:t>VM(</a:t>
            </a:r>
            <a:r>
              <a:rPr lang="en-US" dirty="0" err="1"/>
              <a:t>ubuntu</a:t>
            </a:r>
            <a:r>
              <a:rPr lang="en-US" dirty="0"/>
              <a:t>) using vagrant </a:t>
            </a:r>
            <a:r>
              <a:rPr lang="en-US" dirty="0" err="1"/>
              <a:t>di</a:t>
            </a:r>
            <a:r>
              <a:rPr lang="en-US" dirty="0"/>
              <a:t> virtual box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/>
              <a:t>Jenkins</a:t>
            </a:r>
          </a:p>
          <a:p>
            <a:r>
              <a:rPr lang="en-US" dirty="0"/>
              <a:t>Docker swarm mode </a:t>
            </a:r>
          </a:p>
          <a:p>
            <a:r>
              <a:rPr lang="en-US" dirty="0"/>
              <a:t>Grafana (Server monitoring)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1575-A2B9-4C46-A3FC-E2A1B4AE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Grafana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3E1CC-7E4B-3D46-8F06-6FEE1AEC1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/>
              <a:t>Grafana </a:t>
            </a:r>
            <a:r>
              <a:rPr lang="en-ID" b="1" dirty="0" err="1"/>
              <a:t>adalah</a:t>
            </a:r>
            <a:r>
              <a:rPr lang="en-ID" b="1" dirty="0"/>
              <a:t> </a:t>
            </a:r>
            <a:r>
              <a:rPr lang="en-ID" b="1" dirty="0" err="1"/>
              <a:t>analitik</a:t>
            </a:r>
            <a:r>
              <a:rPr lang="en-ID" b="1" dirty="0"/>
              <a:t> </a:t>
            </a:r>
            <a:r>
              <a:rPr lang="en-ID" b="1" dirty="0" err="1"/>
              <a:t>sumber</a:t>
            </a:r>
            <a:r>
              <a:rPr lang="en-ID" b="1" dirty="0"/>
              <a:t> </a:t>
            </a:r>
            <a:r>
              <a:rPr lang="en-ID" b="1" dirty="0" err="1"/>
              <a:t>terbuka</a:t>
            </a:r>
            <a:r>
              <a:rPr lang="en-ID" b="1" dirty="0"/>
              <a:t> multi-platform dan </a:t>
            </a:r>
            <a:r>
              <a:rPr lang="en-ID" b="1" dirty="0" err="1"/>
              <a:t>aplikasi</a:t>
            </a:r>
            <a:r>
              <a:rPr lang="en-ID" b="1" dirty="0"/>
              <a:t> web </a:t>
            </a:r>
            <a:r>
              <a:rPr lang="en-ID" b="1" dirty="0" err="1"/>
              <a:t>visualisasi</a:t>
            </a:r>
            <a:r>
              <a:rPr lang="en-ID" b="1" dirty="0"/>
              <a:t> </a:t>
            </a:r>
            <a:r>
              <a:rPr lang="en-ID" b="1" dirty="0" err="1"/>
              <a:t>interaktif</a:t>
            </a:r>
            <a:r>
              <a:rPr lang="en-ID" b="1" dirty="0"/>
              <a:t>.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menyediakan</a:t>
            </a:r>
            <a:r>
              <a:rPr lang="en-ID" b="1" dirty="0"/>
              <a:t> </a:t>
            </a:r>
            <a:r>
              <a:rPr lang="en-ID" b="1" dirty="0" err="1"/>
              <a:t>bagan</a:t>
            </a:r>
            <a:r>
              <a:rPr lang="en-ID" b="1" dirty="0"/>
              <a:t>, </a:t>
            </a:r>
            <a:r>
              <a:rPr lang="en-ID" b="1" dirty="0" err="1"/>
              <a:t>grafik</a:t>
            </a:r>
            <a:r>
              <a:rPr lang="en-ID" b="1" dirty="0"/>
              <a:t>, dan </a:t>
            </a:r>
            <a:r>
              <a:rPr lang="en-ID" b="1" dirty="0" err="1"/>
              <a:t>peringatan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web </a:t>
            </a:r>
            <a:r>
              <a:rPr lang="en-ID" b="1" dirty="0" err="1"/>
              <a:t>saat</a:t>
            </a:r>
            <a:r>
              <a:rPr lang="en-ID" b="1" dirty="0"/>
              <a:t> </a:t>
            </a:r>
            <a:r>
              <a:rPr lang="en-ID" b="1" dirty="0" err="1"/>
              <a:t>terhubung</a:t>
            </a:r>
            <a:r>
              <a:rPr lang="en-ID" b="1" dirty="0"/>
              <a:t> </a:t>
            </a:r>
            <a:r>
              <a:rPr lang="en-ID" b="1" dirty="0" err="1"/>
              <a:t>ke</a:t>
            </a:r>
            <a:r>
              <a:rPr lang="en-ID" b="1" dirty="0"/>
              <a:t> </a:t>
            </a:r>
            <a:r>
              <a:rPr lang="en-ID" b="1" dirty="0" err="1"/>
              <a:t>sumber</a:t>
            </a:r>
            <a:r>
              <a:rPr lang="en-ID" b="1" dirty="0"/>
              <a:t> data yang </a:t>
            </a:r>
            <a:r>
              <a:rPr lang="en-ID" b="1" dirty="0" err="1"/>
              <a:t>didukung</a:t>
            </a:r>
            <a:r>
              <a:rPr lang="en-ID" b="1" dirty="0"/>
              <a:t>.</a:t>
            </a:r>
            <a:endParaRPr lang="en-ID" dirty="0"/>
          </a:p>
          <a:p>
            <a:r>
              <a:rPr lang="en-ID" dirty="0"/>
              <a:t>Grafana 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open-source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memonitor</a:t>
            </a:r>
            <a:r>
              <a:rPr lang="en-ID" dirty="0"/>
              <a:t> dan </a:t>
            </a:r>
            <a:r>
              <a:rPr lang="en-ID" dirty="0" err="1"/>
              <a:t>menganalisa</a:t>
            </a:r>
            <a:r>
              <a:rPr lang="en-ID" dirty="0"/>
              <a:t> metrics. Kita </a:t>
            </a:r>
            <a:r>
              <a:rPr lang="en-ID" dirty="0" err="1"/>
              <a:t>menggunakan</a:t>
            </a:r>
            <a:r>
              <a:rPr lang="en-ID" dirty="0"/>
              <a:t> Grafana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memvisualisasikan</a:t>
            </a:r>
            <a:r>
              <a:rPr lang="en-ID" dirty="0"/>
              <a:t> metrics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grafik-grafik</a:t>
            </a:r>
            <a:r>
              <a:rPr lang="en-ID" dirty="0"/>
              <a:t> yang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dan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dimengerti</a:t>
            </a:r>
            <a:r>
              <a:rPr lang="en-ID" dirty="0"/>
              <a:t>. Grafana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yang powerful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memonitor</a:t>
            </a:r>
            <a:r>
              <a:rPr lang="en-ID" dirty="0"/>
              <a:t> dan </a:t>
            </a:r>
            <a:r>
              <a:rPr lang="en-ID" dirty="0" err="1"/>
              <a:t>menganalisa</a:t>
            </a:r>
            <a:r>
              <a:rPr lang="en-ID" dirty="0"/>
              <a:t>. Grafana juga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alerting yang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berguna</a:t>
            </a:r>
            <a:r>
              <a:rPr lang="en-ID" dirty="0"/>
              <a:t>. Feature </a:t>
            </a:r>
            <a:r>
              <a:rPr lang="en-ID" dirty="0" err="1"/>
              <a:t>ini</a:t>
            </a:r>
            <a:r>
              <a:rPr lang="en-ID" dirty="0"/>
              <a:t> 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oleh </a:t>
            </a:r>
            <a:r>
              <a:rPr lang="en-ID" dirty="0" err="1"/>
              <a:t>ribuan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67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A21E2-1A76-8A4C-97C7-DA2EBE06F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GRAFANA DASHBOARD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C02DCC-781B-BE45-85A0-5C52BA67A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1283421"/>
            <a:ext cx="6882269" cy="4301418"/>
          </a:xfrm>
          <a:prstGeom prst="rect">
            <a:avLst/>
          </a:prstGeom>
        </p:spPr>
      </p:pic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B07F2908-F0E8-E94C-BAD9-6B3BE51B7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91327" y="1914525"/>
            <a:ext cx="4045653" cy="3829050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598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3372D-C0A8-0F44-8F53-BD5329D4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&amp; Source code (opensource)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DCC01-7F62-F34D-86EE-13157E04D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https://github.com/blackbeltandre/devops_glints</a:t>
            </a:r>
            <a:endParaRPr lang="en-US" dirty="0"/>
          </a:p>
          <a:p>
            <a:r>
              <a:rPr lang="en-US" dirty="0">
                <a:hlinkClick r:id="rId3"/>
              </a:rPr>
              <a:t>https://github.com/blackbeltandre/monitoring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0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2916" y="5429250"/>
            <a:ext cx="12192000" cy="1428750"/>
          </a:xfrm>
          <a:prstGeom prst="rect">
            <a:avLst/>
          </a:prstGeom>
          <a:solidFill>
            <a:srgbClr val="6C0000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62916" y="2485064"/>
            <a:ext cx="12233944" cy="935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0648" y="5580687"/>
            <a:ext cx="4410719" cy="140209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711190" y="4200088"/>
            <a:ext cx="3618455" cy="10472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6C2782-B123-45F9-A311-5FD38135B5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07578-C61D-BE48-9836-AEA0C85D75A7}"/>
              </a:ext>
            </a:extLst>
          </p:cNvPr>
          <p:cNvSpPr txBox="1"/>
          <p:nvPr/>
        </p:nvSpPr>
        <p:spPr>
          <a:xfrm>
            <a:off x="3572933" y="2810933"/>
            <a:ext cx="5377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TERIMAKASIH </a:t>
            </a:r>
          </a:p>
        </p:txBody>
      </p:sp>
      <p:pic>
        <p:nvPicPr>
          <p:cNvPr id="11" name="Content Placeholder 5" descr="Thank-You-Sayings-FT.jpg">
            <a:extLst>
              <a:ext uri="{FF2B5EF4-FFF2-40B4-BE49-F238E27FC236}">
                <a16:creationId xmlns:a16="http://schemas.microsoft.com/office/drawing/2014/main" id="{9DBD49DB-EE8B-1E40-9041-416444C4C62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6088" y="2636501"/>
            <a:ext cx="6454195" cy="3359718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9DE5F460-1C48-C04A-8660-5935AF9D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56" y="205075"/>
            <a:ext cx="5579721" cy="22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74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1250" t="28571" r="32589" b="50000"/>
          <a:stretch>
            <a:fillRect/>
          </a:stretch>
        </p:blipFill>
        <p:spPr bwMode="auto">
          <a:xfrm>
            <a:off x="2667000" y="762000"/>
            <a:ext cx="6172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362200" y="2667000"/>
            <a:ext cx="73914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/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4900" b="1" dirty="0"/>
              <a:t>Vagrant</a:t>
            </a:r>
            <a:endParaRPr lang="en-US" sz="4900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/>
              <a:t>Dengan</a:t>
            </a:r>
            <a:r>
              <a:rPr lang="en-US" sz="3200" dirty="0"/>
              <a:t> Vagrant </a:t>
            </a:r>
            <a:r>
              <a:rPr lang="en-US" sz="3200" dirty="0" err="1"/>
              <a:t>kita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menginstall</a:t>
            </a:r>
            <a:r>
              <a:rPr lang="en-US" sz="3200" dirty="0"/>
              <a:t> </a:t>
            </a:r>
            <a:r>
              <a:rPr lang="en-US" sz="3200" dirty="0" err="1"/>
              <a:t>lingkungan</a:t>
            </a:r>
            <a:r>
              <a:rPr lang="en-US" sz="3200" dirty="0"/>
              <a:t> development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mudah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endParaRPr lang="en-US" sz="3200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/>
              <a:t>praktis</a:t>
            </a:r>
            <a:r>
              <a:rPr lang="en-US" sz="3200" dirty="0"/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/>
              <a:t>Salah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 </a:t>
            </a:r>
            <a:r>
              <a:rPr lang="en-US" sz="3200" dirty="0" err="1"/>
              <a:t>istilah</a:t>
            </a:r>
            <a:r>
              <a:rPr lang="en-US" sz="3200" dirty="0"/>
              <a:t> yang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di</a:t>
            </a:r>
            <a:r>
              <a:rPr lang="en-US" sz="3200" dirty="0"/>
              <a:t> </a:t>
            </a:r>
            <a:r>
              <a:rPr lang="en-US" sz="3200" dirty="0" err="1"/>
              <a:t>ketahui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Vagrant </a:t>
            </a:r>
            <a:r>
              <a:rPr lang="en-US" sz="3200" dirty="0" err="1"/>
              <a:t>adalah</a:t>
            </a:r>
            <a:r>
              <a:rPr lang="en-US" sz="3200" dirty="0"/>
              <a:t> Box. Box </a:t>
            </a:r>
            <a:r>
              <a:rPr lang="en-US" sz="3200" dirty="0" err="1"/>
              <a:t>adalah</a:t>
            </a:r>
            <a:r>
              <a:rPr lang="en-US" sz="3200" dirty="0"/>
              <a:t> format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/>
              <a:t>paket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Vagrant environment. Box </a:t>
            </a:r>
            <a:r>
              <a:rPr lang="en-US" sz="3200" dirty="0" err="1"/>
              <a:t>lah</a:t>
            </a:r>
            <a:r>
              <a:rPr lang="en-US" sz="3200" dirty="0"/>
              <a:t> yang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/>
              <a:t>pembungkus</a:t>
            </a:r>
            <a:r>
              <a:rPr lang="en-US" sz="3200" dirty="0"/>
              <a:t> technology stack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segala</a:t>
            </a:r>
            <a:r>
              <a:rPr lang="en-US" sz="3200" dirty="0"/>
              <a:t> </a:t>
            </a:r>
            <a:r>
              <a:rPr lang="en-US" sz="3200" dirty="0" err="1"/>
              <a:t>konfigurasinya</a:t>
            </a:r>
            <a:r>
              <a:rPr lang="en-US" sz="3200" dirty="0"/>
              <a:t>. Vagrant Box </a:t>
            </a:r>
            <a:r>
              <a:rPr lang="en-US" sz="3200" dirty="0" err="1"/>
              <a:t>juga</a:t>
            </a:r>
            <a:r>
              <a:rPr lang="en-US" sz="3200" dirty="0"/>
              <a:t> </a:t>
            </a:r>
            <a:r>
              <a:rPr lang="en-US" sz="3200" dirty="0" err="1"/>
              <a:t>menyediakan</a:t>
            </a:r>
            <a:r>
              <a:rPr lang="en-US" sz="3200" dirty="0"/>
              <a:t> </a:t>
            </a:r>
            <a:r>
              <a:rPr lang="en-US" sz="3200" dirty="0" err="1"/>
              <a:t>beberapa</a:t>
            </a:r>
            <a:r>
              <a:rPr lang="en-US" sz="3200" dirty="0"/>
              <a:t> command line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mengatur</a:t>
            </a:r>
            <a:r>
              <a:rPr lang="en-US" sz="3200" dirty="0"/>
              <a:t> Box yang </a:t>
            </a:r>
            <a:r>
              <a:rPr lang="en-US" sz="3200" dirty="0" err="1"/>
              <a:t>ada</a:t>
            </a:r>
            <a:r>
              <a:rPr lang="en-US" sz="3200" dirty="0"/>
              <a:t>. </a:t>
            </a:r>
            <a:r>
              <a:rPr lang="en-US" sz="3200" dirty="0" err="1"/>
              <a:t>Terdapat</a:t>
            </a:r>
            <a:r>
              <a:rPr lang="en-US" sz="3200" dirty="0"/>
              <a:t> </a:t>
            </a:r>
            <a:r>
              <a:rPr lang="en-US" sz="3200" dirty="0" err="1"/>
              <a:t>berbagai</a:t>
            </a:r>
            <a:r>
              <a:rPr lang="en-US" sz="3200" dirty="0"/>
              <a:t> Box yang </a:t>
            </a:r>
            <a:r>
              <a:rPr lang="en-US" sz="3200" dirty="0" err="1"/>
              <a:t>sudah</a:t>
            </a:r>
            <a:r>
              <a:rPr lang="en-US" sz="3200" dirty="0"/>
              <a:t> </a:t>
            </a:r>
            <a:r>
              <a:rPr lang="en-US" sz="3200" dirty="0" err="1"/>
              <a:t>tersedia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bisa</a:t>
            </a:r>
            <a:r>
              <a:rPr lang="en-US" sz="3200" dirty="0"/>
              <a:t> </a:t>
            </a:r>
            <a:r>
              <a:rPr lang="en-US" sz="3200" dirty="0" err="1"/>
              <a:t>kita</a:t>
            </a:r>
            <a:endParaRPr lang="en-US" sz="3200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fi-FI" sz="3200" dirty="0"/>
              <a:t>gunakan. Teman-teman bisa lihat pada tautan berikut ini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/>
              <a:t>https://atlas.hashicorp.com/boxes/search. Yang </a:t>
            </a:r>
            <a:r>
              <a:rPr lang="en-US" sz="3200" dirty="0" err="1"/>
              <a:t>terdapat</a:t>
            </a:r>
            <a:r>
              <a:rPr lang="en-US" sz="3200" dirty="0"/>
              <a:t> </a:t>
            </a:r>
            <a:r>
              <a:rPr lang="en-US" sz="3200" dirty="0" err="1"/>
              <a:t>di</a:t>
            </a:r>
            <a:r>
              <a:rPr lang="en-US" sz="3200" dirty="0"/>
              <a:t> </a:t>
            </a:r>
            <a:r>
              <a:rPr lang="en-US" sz="3200" dirty="0" err="1"/>
              <a:t>situs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r>
              <a:rPr lang="en-US" sz="3200" dirty="0"/>
              <a:t> </a:t>
            </a:r>
            <a:r>
              <a:rPr lang="en-US" sz="3200" dirty="0" err="1"/>
              <a:t>merupakan</a:t>
            </a:r>
            <a:endParaRPr lang="en-US" sz="3200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/>
              <a:t>public box, </a:t>
            </a:r>
            <a:r>
              <a:rPr lang="en-US" sz="3200" dirty="0" err="1"/>
              <a:t>kita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menggunakannya</a:t>
            </a:r>
            <a:r>
              <a:rPr lang="en-US" sz="3200" dirty="0"/>
              <a:t> </a:t>
            </a:r>
            <a:r>
              <a:rPr lang="en-US" sz="3200" dirty="0" err="1"/>
              <a:t>kapan</a:t>
            </a:r>
            <a:r>
              <a:rPr lang="en-US" sz="3200" dirty="0"/>
              <a:t> </a:t>
            </a:r>
            <a:r>
              <a:rPr lang="en-US" sz="3200" dirty="0" err="1"/>
              <a:t>saja</a:t>
            </a:r>
            <a:r>
              <a:rPr lang="en-US" sz="3200" dirty="0"/>
              <a:t>. Kita </a:t>
            </a:r>
            <a:r>
              <a:rPr lang="en-US" sz="3200" dirty="0" err="1"/>
              <a:t>juga</a:t>
            </a:r>
            <a:r>
              <a:rPr lang="en-US" sz="3200" dirty="0"/>
              <a:t> </a:t>
            </a:r>
            <a:r>
              <a:rPr lang="en-US" sz="3200" dirty="0" err="1"/>
              <a:t>bisa</a:t>
            </a:r>
            <a:r>
              <a:rPr lang="en-US" sz="3200" dirty="0"/>
              <a:t> </a:t>
            </a:r>
            <a:r>
              <a:rPr lang="en-US" sz="3200" dirty="0" err="1"/>
              <a:t>menambah</a:t>
            </a:r>
            <a:r>
              <a:rPr lang="en-US" sz="3200" dirty="0"/>
              <a:t> box </a:t>
            </a:r>
            <a:r>
              <a:rPr lang="en-US" sz="3200" dirty="0" err="1"/>
              <a:t>baru</a:t>
            </a:r>
            <a:endParaRPr lang="en-US" sz="3200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/>
              <a:t>dalam</a:t>
            </a:r>
            <a:r>
              <a:rPr lang="en-US" sz="3200" dirty="0"/>
              <a:t> website </a:t>
            </a:r>
            <a:r>
              <a:rPr lang="en-US" sz="3200" dirty="0" err="1"/>
              <a:t>tersebut</a:t>
            </a:r>
            <a:r>
              <a:rPr lang="en-US" sz="3200" dirty="0"/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/>
              <a:t>Vagrant </a:t>
            </a:r>
            <a:r>
              <a:rPr lang="en-US" sz="3200" dirty="0" err="1"/>
              <a:t>menggunakan</a:t>
            </a:r>
            <a:r>
              <a:rPr lang="en-US" sz="3200" dirty="0"/>
              <a:t> virtual box,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menginstall</a:t>
            </a:r>
            <a:r>
              <a:rPr lang="en-US" sz="3200" dirty="0"/>
              <a:t> vagrant </a:t>
            </a:r>
            <a:r>
              <a:rPr lang="en-US" sz="3200" dirty="0" err="1"/>
              <a:t>maka</a:t>
            </a:r>
            <a:r>
              <a:rPr lang="en-US" sz="3200" dirty="0"/>
              <a:t>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menginstall</a:t>
            </a:r>
            <a:endParaRPr lang="en-US" sz="3200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/>
              <a:t>virtual box </a:t>
            </a:r>
            <a:r>
              <a:rPr lang="en-US" sz="3200" dirty="0" err="1"/>
              <a:t>terlebih</a:t>
            </a:r>
            <a:r>
              <a:rPr lang="en-US" sz="3200" dirty="0"/>
              <a:t> </a:t>
            </a:r>
            <a:r>
              <a:rPr lang="en-US" sz="3200" dirty="0" err="1"/>
              <a:t>dahulu</a:t>
            </a:r>
            <a:r>
              <a:rPr lang="en-US" sz="3200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6CAA-2EB8-DD48-BD8B-0976952B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Mengenal</a:t>
            </a:r>
            <a:r>
              <a:rPr lang="en-ID" b="1" dirty="0"/>
              <a:t> Vagrant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0458D-7C6A-DA4B-B33A-1DBC45942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bantuan</a:t>
            </a:r>
            <a:r>
              <a:rPr lang="en-ID" dirty="0"/>
              <a:t> </a:t>
            </a:r>
            <a:r>
              <a:rPr lang="en-ID" dirty="0" err="1"/>
              <a:t>virtualisasi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mengembangkan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di </a:t>
            </a:r>
            <a:r>
              <a:rPr lang="en-ID" dirty="0" err="1"/>
              <a:t>lokal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mensimulasikan</a:t>
            </a:r>
            <a:r>
              <a:rPr lang="en-ID" dirty="0"/>
              <a:t> </a:t>
            </a:r>
            <a:r>
              <a:rPr lang="en-ID" dirty="0" err="1"/>
              <a:t>persis</a:t>
            </a:r>
            <a:r>
              <a:rPr lang="en-ID" dirty="0"/>
              <a:t> </a:t>
            </a:r>
            <a:r>
              <a:rPr lang="en-ID" dirty="0" err="1"/>
              <a:t>keadaan</a:t>
            </a:r>
            <a:r>
              <a:rPr lang="en-ID" dirty="0"/>
              <a:t> server production yang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. </a:t>
            </a:r>
            <a:r>
              <a:rPr lang="en-ID" dirty="0" err="1"/>
              <a:t>Misal</a:t>
            </a:r>
            <a:r>
              <a:rPr lang="en-ID" dirty="0"/>
              <a:t>, </a:t>
            </a:r>
            <a:r>
              <a:rPr lang="en-ID" dirty="0" err="1"/>
              <a:t>teman-teman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Ubuntu Server 14.04 </a:t>
            </a:r>
            <a:r>
              <a:rPr lang="en-ID" dirty="0" err="1"/>
              <a:t>isinya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senjata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Node </a:t>
            </a:r>
            <a:r>
              <a:rPr lang="en-ID" dirty="0" err="1"/>
              <a:t>Js</a:t>
            </a:r>
            <a:r>
              <a:rPr lang="en-ID" dirty="0"/>
              <a:t>, </a:t>
            </a:r>
            <a:r>
              <a:rPr lang="en-ID" dirty="0" err="1"/>
              <a:t>npm</a:t>
            </a:r>
            <a:r>
              <a:rPr lang="en-ID" dirty="0"/>
              <a:t>, </a:t>
            </a:r>
            <a:r>
              <a:rPr lang="en-ID" dirty="0" err="1"/>
              <a:t>nginx</a:t>
            </a:r>
            <a:r>
              <a:rPr lang="en-ID" dirty="0"/>
              <a:t> dan MongoDB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vps</a:t>
            </a:r>
            <a:r>
              <a:rPr lang="en-ID" dirty="0"/>
              <a:t> di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. </a:t>
            </a:r>
            <a:r>
              <a:rPr lang="en-ID" dirty="0" err="1"/>
              <a:t>Teman-teman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install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senjata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persis</a:t>
            </a:r>
            <a:r>
              <a:rPr lang="en-ID" dirty="0"/>
              <a:t> di </a:t>
            </a:r>
            <a:r>
              <a:rPr lang="en-ID" dirty="0" err="1"/>
              <a:t>lokal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virtual </a:t>
            </a:r>
            <a:r>
              <a:rPr lang="en-ID" dirty="0" err="1"/>
              <a:t>berisi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item </a:t>
            </a:r>
            <a:r>
              <a:rPr lang="en-ID" dirty="0" err="1"/>
              <a:t>tersebut</a:t>
            </a:r>
            <a:r>
              <a:rPr lang="en-ID" dirty="0"/>
              <a:t>,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peduli</a:t>
            </a:r>
            <a:r>
              <a:rPr lang="en-ID" dirty="0"/>
              <a:t> laptop/pc </a:t>
            </a:r>
            <a:r>
              <a:rPr lang="en-ID" dirty="0" err="1"/>
              <a:t>teman-teman</a:t>
            </a:r>
            <a:r>
              <a:rPr lang="en-ID" dirty="0"/>
              <a:t> </a:t>
            </a:r>
            <a:r>
              <a:rPr lang="en-ID" dirty="0" err="1"/>
              <a:t>memakai</a:t>
            </a:r>
            <a:r>
              <a:rPr lang="en-ID" dirty="0"/>
              <a:t> Mac </a:t>
            </a:r>
            <a:r>
              <a:rPr lang="en-ID" dirty="0" err="1"/>
              <a:t>atau</a:t>
            </a:r>
            <a:r>
              <a:rPr lang="en-ID" dirty="0"/>
              <a:t> Windows. Usaha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semata</a:t>
            </a:r>
            <a:r>
              <a:rPr lang="en-ID" dirty="0"/>
              <a:t> </a:t>
            </a:r>
            <a:r>
              <a:rPr lang="en-ID" dirty="0" err="1"/>
              <a:t>mata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kemungkinan</a:t>
            </a:r>
            <a:r>
              <a:rPr lang="en-ID" dirty="0"/>
              <a:t> bug yang </a:t>
            </a:r>
            <a:r>
              <a:rPr lang="en-ID" dirty="0" err="1"/>
              <a:t>terjadi</a:t>
            </a:r>
            <a:r>
              <a:rPr lang="en-ID" dirty="0"/>
              <a:t> pada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di deploy. </a:t>
            </a:r>
            <a:r>
              <a:rPr lang="en-ID" dirty="0" err="1"/>
              <a:t>Pernahkah</a:t>
            </a:r>
            <a:r>
              <a:rPr lang="en-ID" dirty="0"/>
              <a:t> </a:t>
            </a:r>
            <a:r>
              <a:rPr lang="en-ID" dirty="0" err="1"/>
              <a:t>teman-teman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bug </a:t>
            </a:r>
            <a:r>
              <a:rPr lang="en-ID" dirty="0" err="1"/>
              <a:t>misal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blank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diupload</a:t>
            </a:r>
            <a:r>
              <a:rPr lang="en-ID" dirty="0"/>
              <a:t>? </a:t>
            </a:r>
            <a:r>
              <a:rPr lang="en-ID" dirty="0" err="1"/>
              <a:t>padahal</a:t>
            </a:r>
            <a:r>
              <a:rPr lang="en-ID" dirty="0"/>
              <a:t> di </a:t>
            </a:r>
            <a:r>
              <a:rPr lang="en-ID" dirty="0" err="1"/>
              <a:t>mesin</a:t>
            </a:r>
            <a:r>
              <a:rPr lang="en-ID" dirty="0"/>
              <a:t> </a:t>
            </a:r>
            <a:r>
              <a:rPr lang="en-ID" dirty="0" err="1"/>
              <a:t>lokal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normal.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environment yang </a:t>
            </a:r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production dan development. Bisa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versi</a:t>
            </a:r>
            <a:r>
              <a:rPr lang="en-ID" dirty="0"/>
              <a:t> API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yang deprecated </a:t>
            </a:r>
            <a:r>
              <a:rPr lang="en-ID" dirty="0" err="1"/>
              <a:t>atau</a:t>
            </a:r>
            <a:r>
              <a:rPr lang="en-ID" dirty="0"/>
              <a:t> removed, </a:t>
            </a:r>
            <a:r>
              <a:rPr lang="en-ID" dirty="0" err="1"/>
              <a:t>bisa</a:t>
            </a:r>
            <a:r>
              <a:rPr lang="en-ID" dirty="0"/>
              <a:t> juga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web server yang </a:t>
            </a:r>
            <a:r>
              <a:rPr lang="en-ID" dirty="0" err="1"/>
              <a:t>berbeda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3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C268D-7BCA-0B4B-A1D2-E37D36796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7078"/>
            <a:ext cx="10515600" cy="5389885"/>
          </a:xfrm>
        </p:spPr>
        <p:txBody>
          <a:bodyPr>
            <a:normAutofit/>
          </a:bodyPr>
          <a:lstStyle/>
          <a:p>
            <a:r>
              <a:rPr lang="en-ID" dirty="0" err="1"/>
              <a:t>Tujuan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virtual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software development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mensimulasikan</a:t>
            </a:r>
            <a:r>
              <a:rPr lang="en-ID" dirty="0"/>
              <a:t> production server. </a:t>
            </a:r>
            <a:r>
              <a:rPr lang="en-ID" dirty="0" err="1"/>
              <a:t>Tapi</a:t>
            </a:r>
            <a:r>
              <a:rPr lang="en-ID" dirty="0"/>
              <a:t> juga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berguna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teman-teman</a:t>
            </a:r>
            <a:r>
              <a:rPr lang="en-ID" dirty="0"/>
              <a:t> yang </a:t>
            </a:r>
            <a:r>
              <a:rPr lang="en-ID" dirty="0" err="1"/>
              <a:t>suka</a:t>
            </a:r>
            <a:r>
              <a:rPr lang="en-ID" dirty="0"/>
              <a:t> </a:t>
            </a:r>
            <a:r>
              <a:rPr lang="en-ID" dirty="0" err="1"/>
              <a:t>mengulik</a:t>
            </a:r>
            <a:r>
              <a:rPr lang="en-ID" dirty="0"/>
              <a:t> dan </a:t>
            </a:r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. </a:t>
            </a:r>
            <a:r>
              <a:rPr lang="en-ID" dirty="0" err="1"/>
              <a:t>Teman-teman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bebas</a:t>
            </a:r>
            <a:r>
              <a:rPr lang="en-ID" dirty="0"/>
              <a:t> </a:t>
            </a:r>
            <a:r>
              <a:rPr lang="en-ID" dirty="0" err="1"/>
              <a:t>mencoba</a:t>
            </a:r>
            <a:r>
              <a:rPr lang="en-ID" dirty="0"/>
              <a:t> dan install tool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platform dan </a:t>
            </a:r>
            <a:r>
              <a:rPr lang="en-ID" dirty="0" err="1"/>
              <a:t>tertata</a:t>
            </a:r>
            <a:r>
              <a:rPr lang="en-ID" dirty="0"/>
              <a:t> </a:t>
            </a:r>
            <a:r>
              <a:rPr lang="en-ID" dirty="0" err="1"/>
              <a:t>rapih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 </a:t>
            </a:r>
            <a:r>
              <a:rPr lang="en-ID" dirty="0" err="1"/>
              <a:t>mesin</a:t>
            </a:r>
            <a:r>
              <a:rPr lang="en-ID" dirty="0"/>
              <a:t> virtual,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 </a:t>
            </a:r>
            <a:r>
              <a:rPr lang="en-ID" dirty="0" err="1"/>
              <a:t>mengganggu</a:t>
            </a:r>
            <a:r>
              <a:rPr lang="en-ID" dirty="0"/>
              <a:t> 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.</a:t>
            </a:r>
          </a:p>
          <a:p>
            <a:r>
              <a:rPr lang="en-ID" dirty="0"/>
              <a:t>Lalu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Vagrant? Vagrant </a:t>
            </a:r>
            <a:r>
              <a:rPr lang="en-ID" dirty="0" err="1"/>
              <a:t>adalah</a:t>
            </a:r>
            <a:r>
              <a:rPr lang="en-ID" dirty="0"/>
              <a:t> tool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merealisasikan</a:t>
            </a:r>
            <a:r>
              <a:rPr lang="en-ID" dirty="0"/>
              <a:t> </a:t>
            </a:r>
            <a:r>
              <a:rPr lang="en-ID" dirty="0" err="1"/>
              <a:t>cerita</a:t>
            </a:r>
            <a:r>
              <a:rPr lang="en-ID" dirty="0"/>
              <a:t> yang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sampaikan</a:t>
            </a:r>
            <a:r>
              <a:rPr lang="en-ID" dirty="0"/>
              <a:t> </a:t>
            </a:r>
            <a:r>
              <a:rPr lang="en-ID" dirty="0" err="1"/>
              <a:t>diatas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Vagrant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menginstall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development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dan </a:t>
            </a:r>
            <a:r>
              <a:rPr lang="en-ID" dirty="0" err="1"/>
              <a:t>praktis</a:t>
            </a:r>
            <a:r>
              <a:rPr lang="en-ID" dirty="0"/>
              <a:t>. </a:t>
            </a:r>
            <a:r>
              <a:rPr lang="en-ID" dirty="0" err="1"/>
              <a:t>Mengapa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Vagrant? </a:t>
            </a:r>
            <a:r>
              <a:rPr lang="en-ID" dirty="0" err="1"/>
              <a:t>bukankah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software </a:t>
            </a:r>
            <a:r>
              <a:rPr lang="en-ID" dirty="0" err="1"/>
              <a:t>mesin</a:t>
            </a:r>
            <a:r>
              <a:rPr lang="en-ID" dirty="0"/>
              <a:t> virtual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dan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bangun</a:t>
            </a:r>
            <a:r>
              <a:rPr lang="en-ID" dirty="0"/>
              <a:t> development environment? </a:t>
            </a:r>
            <a:r>
              <a:rPr lang="en-ID" dirty="0" err="1"/>
              <a:t>ya</a:t>
            </a:r>
            <a:r>
              <a:rPr lang="en-ID" dirty="0"/>
              <a:t>, </a:t>
            </a:r>
            <a:r>
              <a:rPr lang="en-ID" dirty="0" err="1"/>
              <a:t>betul</a:t>
            </a:r>
            <a:r>
              <a:rPr lang="en-ID" dirty="0"/>
              <a:t> </a:t>
            </a:r>
            <a:r>
              <a:rPr lang="en-ID" dirty="0" err="1"/>
              <a:t>sekali</a:t>
            </a:r>
            <a:r>
              <a:rPr lang="en-ID" dirty="0"/>
              <a:t>. </a:t>
            </a:r>
            <a:r>
              <a:rPr lang="en-ID" dirty="0" err="1"/>
              <a:t>Kalau</a:t>
            </a:r>
            <a:r>
              <a:rPr lang="en-ID" dirty="0"/>
              <a:t>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bilang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ditambah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Vagrant </a:t>
            </a:r>
            <a:r>
              <a:rPr lang="en-ID" dirty="0" err="1"/>
              <a:t>pengalaman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virtual </a:t>
            </a:r>
            <a:r>
              <a:rPr lang="en-ID" dirty="0" err="1"/>
              <a:t>untuk</a:t>
            </a:r>
            <a:r>
              <a:rPr lang="en-ID" dirty="0"/>
              <a:t> development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indah</a:t>
            </a:r>
            <a:r>
              <a:rPr lang="en-ID" dirty="0"/>
              <a:t> </a:t>
            </a:r>
            <a:r>
              <a:rPr lang="en-ID" dirty="0" err="1"/>
              <a:t>lagi</a:t>
            </a:r>
            <a:r>
              <a:rPr lang="en-ID" dirty="0"/>
              <a:t>. </a:t>
            </a:r>
            <a:r>
              <a:rPr lang="en-ID" dirty="0" err="1"/>
              <a:t>Pernahkah</a:t>
            </a:r>
            <a:r>
              <a:rPr lang="en-ID" dirty="0"/>
              <a:t> </a:t>
            </a:r>
            <a:r>
              <a:rPr lang="en-ID" dirty="0" err="1"/>
              <a:t>teman-teman</a:t>
            </a:r>
            <a:r>
              <a:rPr lang="en-ID" dirty="0"/>
              <a:t> install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, database, tool </a:t>
            </a:r>
            <a:r>
              <a:rPr lang="en-ID" dirty="0" err="1"/>
              <a:t>beserta</a:t>
            </a:r>
            <a:r>
              <a:rPr lang="en-ID" dirty="0"/>
              <a:t> </a:t>
            </a:r>
            <a:r>
              <a:rPr lang="en-ID" dirty="0" err="1"/>
              <a:t>konfigurasi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command?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, Vagrant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istilah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teman-teman</a:t>
            </a:r>
            <a:r>
              <a:rPr lang="en-ID" dirty="0"/>
              <a:t> </a:t>
            </a:r>
            <a:r>
              <a:rPr lang="en-ID" dirty="0" err="1"/>
              <a:t>ketahui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Vagrant </a:t>
            </a:r>
            <a:r>
              <a:rPr lang="en-ID" dirty="0" err="1"/>
              <a:t>adalah</a:t>
            </a:r>
            <a:r>
              <a:rPr lang="en-ID" dirty="0"/>
              <a:t> Box. Box </a:t>
            </a:r>
            <a:r>
              <a:rPr lang="en-ID" dirty="0" err="1"/>
              <a:t>adalah</a:t>
            </a:r>
            <a:r>
              <a:rPr lang="en-ID" dirty="0"/>
              <a:t> format </a:t>
            </a:r>
            <a:r>
              <a:rPr lang="en-ID" dirty="0" err="1"/>
              <a:t>paket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Vagrant environment. Box </a:t>
            </a:r>
            <a:r>
              <a:rPr lang="en-ID" dirty="0" err="1"/>
              <a:t>lah</a:t>
            </a:r>
            <a:r>
              <a:rPr lang="en-ID" dirty="0"/>
              <a:t> yang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pembungkus</a:t>
            </a:r>
            <a:r>
              <a:rPr lang="en-ID" dirty="0"/>
              <a:t> technology stack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segala</a:t>
            </a:r>
            <a:r>
              <a:rPr lang="en-ID" dirty="0"/>
              <a:t> </a:t>
            </a:r>
            <a:r>
              <a:rPr lang="en-ID" dirty="0" err="1"/>
              <a:t>konfigurasinya</a:t>
            </a:r>
            <a:r>
              <a:rPr lang="en-ID" dirty="0"/>
              <a:t>. Vagrant Box juga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 command line 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mengatur</a:t>
            </a:r>
            <a:r>
              <a:rPr lang="en-ID" dirty="0"/>
              <a:t> Box yang </a:t>
            </a:r>
            <a:r>
              <a:rPr lang="en-ID" dirty="0" err="1"/>
              <a:t>ada</a:t>
            </a:r>
            <a:r>
              <a:rPr lang="en-ID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6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41A3-6101-B344-B51F-A1FA7E68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master and worker </a:t>
            </a:r>
            <a:r>
              <a:rPr lang="en-US" dirty="0" err="1"/>
              <a:t>vm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97C71-AAE3-3F48-83A2-BF8560BC6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8398243" cy="656516"/>
          </a:xfrm>
        </p:spPr>
        <p:txBody>
          <a:bodyPr/>
          <a:lstStyle/>
          <a:p>
            <a:r>
              <a:rPr lang="en-US" dirty="0"/>
              <a:t>Vagrant </a:t>
            </a:r>
            <a:r>
              <a:rPr lang="en-US" dirty="0" err="1"/>
              <a:t>init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FF919-BC21-1A41-BB61-C3E6C7C00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8089" b="65401"/>
          <a:stretch/>
        </p:blipFill>
        <p:spPr>
          <a:xfrm>
            <a:off x="3017135" y="1905657"/>
            <a:ext cx="7897792" cy="43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02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{1B22805A-9766-1948-AB7A-BFE3961B855A}tf10001070</Template>
  <TotalTime>2048</TotalTime>
  <Words>1909</Words>
  <Application>Microsoft Macintosh PowerPoint</Application>
  <PresentationFormat>Widescreen</PresentationFormat>
  <Paragraphs>204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Corbel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PowerPoint Presentation</vt:lpstr>
      <vt:lpstr>Devops Culture</vt:lpstr>
      <vt:lpstr>Kenapa kita membutuhkan devops?</vt:lpstr>
      <vt:lpstr>Kebutuhan Devops</vt:lpstr>
      <vt:lpstr>PowerPoint Presentation</vt:lpstr>
      <vt:lpstr>Mengenal Vagrant</vt:lpstr>
      <vt:lpstr>PowerPoint Presentation</vt:lpstr>
      <vt:lpstr>Setup master and worker vm</vt:lpstr>
      <vt:lpstr>Vagrantfile</vt:lpstr>
      <vt:lpstr>Konfigurasi Vagrant </vt:lpstr>
      <vt:lpstr>Vagrant sintax</vt:lpstr>
      <vt:lpstr>Mac setting </vt:lpstr>
      <vt:lpstr>Windows SETTING</vt:lpstr>
      <vt:lpstr>Vagrant on Mac</vt:lpstr>
      <vt:lpstr>Vagrant ON WINDOWS</vt:lpstr>
      <vt:lpstr>PowerPoint Presentation</vt:lpstr>
      <vt:lpstr>PowerPoint Presentation</vt:lpstr>
      <vt:lpstr>VirtualBox sebagai provider</vt:lpstr>
      <vt:lpstr>PowerPoint Presentation</vt:lpstr>
      <vt:lpstr>Docker</vt:lpstr>
      <vt:lpstr>PowerPoint Presentation</vt:lpstr>
      <vt:lpstr>PERINTAH DASAR Docker</vt:lpstr>
      <vt:lpstr>JENKINS</vt:lpstr>
      <vt:lpstr>Install Jenkins</vt:lpstr>
      <vt:lpstr>CHECKING JENKINS</vt:lpstr>
      <vt:lpstr>uNLOCK jENKINS</vt:lpstr>
      <vt:lpstr>iNSTALLING PLUGIN ON JENKINS</vt:lpstr>
      <vt:lpstr>Dashboard JENKINS</vt:lpstr>
      <vt:lpstr>Changes port jenkins</vt:lpstr>
      <vt:lpstr>Setup project ON JENKINS</vt:lpstr>
      <vt:lpstr>CI/CD &amp; DEPLOY SERVICES KE SWARM CLUSTER</vt:lpstr>
      <vt:lpstr>DEVELOPER PUSH CODE TO GITHUB</vt:lpstr>
      <vt:lpstr>GITHUB SETTING</vt:lpstr>
      <vt:lpstr>By pass repo with ssh</vt:lpstr>
      <vt:lpstr>Docker Swarm mode</vt:lpstr>
      <vt:lpstr>Docker swarm deploy</vt:lpstr>
      <vt:lpstr>Build docker swarm mode</vt:lpstr>
      <vt:lpstr>Create swarm cluster</vt:lpstr>
      <vt:lpstr>REPLIKASI API</vt:lpstr>
      <vt:lpstr>API TEREPLIKASI</vt:lpstr>
      <vt:lpstr>SCALE UP API</vt:lpstr>
      <vt:lpstr>TEST HORIZONTAL SCALLING API</vt:lpstr>
      <vt:lpstr>API TEREPLIKASI</vt:lpstr>
      <vt:lpstr>TEST API post data user</vt:lpstr>
      <vt:lpstr>Test api post data transaction</vt:lpstr>
      <vt:lpstr>TEST API POST DATA TRANSACTION</vt:lpstr>
      <vt:lpstr>TESt API GET ALL DATA TRANSACTION</vt:lpstr>
      <vt:lpstr>TESt API GET ALL DATA TRANSACTION</vt:lpstr>
      <vt:lpstr>Grafana</vt:lpstr>
      <vt:lpstr>GRAFANA DASHBOARD</vt:lpstr>
      <vt:lpstr>Reference &amp; Source code (opensource)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SAHABAT LUMBAN BATU</dc:creator>
  <cp:lastModifiedBy>ANDREAS SAHABAT LUMBAN BATU</cp:lastModifiedBy>
  <cp:revision>424</cp:revision>
  <dcterms:created xsi:type="dcterms:W3CDTF">2021-09-30T19:31:03Z</dcterms:created>
  <dcterms:modified xsi:type="dcterms:W3CDTF">2021-12-15T16:47:59Z</dcterms:modified>
</cp:coreProperties>
</file>